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4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notesSlides/notesSlide29.xml" ContentType="application/vnd.openxmlformats-officedocument.presentationml.notesSlide+xml"/>
  <Override PartName="/ppt/charts/chart24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70" r:id="rId2"/>
    <p:sldMasterId id="2147483781" r:id="rId3"/>
    <p:sldMasterId id="2147483784" r:id="rId4"/>
    <p:sldMasterId id="2147483795" r:id="rId5"/>
    <p:sldMasterId id="2147483809" r:id="rId6"/>
    <p:sldMasterId id="2147483887" r:id="rId7"/>
    <p:sldMasterId id="2147483897" r:id="rId8"/>
    <p:sldMasterId id="2147483922" r:id="rId9"/>
    <p:sldMasterId id="2147483932" r:id="rId10"/>
    <p:sldMasterId id="2147483967" r:id="rId11"/>
    <p:sldMasterId id="2147483981" r:id="rId12"/>
    <p:sldMasterId id="2147483995" r:id="rId13"/>
    <p:sldMasterId id="2147484007" r:id="rId14"/>
    <p:sldMasterId id="2147484017" r:id="rId15"/>
  </p:sldMasterIdLst>
  <p:notesMasterIdLst>
    <p:notesMasterId r:id="rId47"/>
  </p:notesMasterIdLst>
  <p:handoutMasterIdLst>
    <p:handoutMasterId r:id="rId48"/>
  </p:handoutMasterIdLst>
  <p:sldIdLst>
    <p:sldId id="345" r:id="rId16"/>
    <p:sldId id="430" r:id="rId17"/>
    <p:sldId id="439" r:id="rId18"/>
    <p:sldId id="432" r:id="rId19"/>
    <p:sldId id="433" r:id="rId20"/>
    <p:sldId id="434" r:id="rId21"/>
    <p:sldId id="435" r:id="rId22"/>
    <p:sldId id="436" r:id="rId23"/>
    <p:sldId id="427" r:id="rId24"/>
    <p:sldId id="440" r:id="rId25"/>
    <p:sldId id="441" r:id="rId26"/>
    <p:sldId id="442" r:id="rId27"/>
    <p:sldId id="428" r:id="rId28"/>
    <p:sldId id="429" r:id="rId29"/>
    <p:sldId id="416" r:id="rId30"/>
    <p:sldId id="418" r:id="rId31"/>
    <p:sldId id="423" r:id="rId32"/>
    <p:sldId id="369" r:id="rId33"/>
    <p:sldId id="404" r:id="rId34"/>
    <p:sldId id="419" r:id="rId35"/>
    <p:sldId id="437" r:id="rId36"/>
    <p:sldId id="420" r:id="rId37"/>
    <p:sldId id="407" r:id="rId38"/>
    <p:sldId id="408" r:id="rId39"/>
    <p:sldId id="409" r:id="rId40"/>
    <p:sldId id="410" r:id="rId41"/>
    <p:sldId id="413" r:id="rId42"/>
    <p:sldId id="384" r:id="rId43"/>
    <p:sldId id="421" r:id="rId44"/>
    <p:sldId id="438" r:id="rId45"/>
    <p:sldId id="444" r:id="rId4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FF3300"/>
    <a:srgbClr val="000000"/>
    <a:srgbClr val="0000CC"/>
    <a:srgbClr val="003399"/>
    <a:srgbClr val="00FFFF"/>
    <a:srgbClr val="FF7C80"/>
    <a:srgbClr val="8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225" autoAdjust="0"/>
  </p:normalViewPr>
  <p:slideViewPr>
    <p:cSldViewPr snapToGrid="0">
      <p:cViewPr varScale="1">
        <p:scale>
          <a:sx n="84" d="100"/>
          <a:sy n="84" d="100"/>
        </p:scale>
        <p:origin x="96" y="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563951238480298E-2"/>
          <c:y val="6.4820952368694298E-2"/>
          <c:w val="0.94267220438585198"/>
          <c:h val="0.86461430645686399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 w="25400">
              <a:solidFill>
                <a:srgbClr val="FF9933"/>
              </a:solidFill>
            </a:ln>
          </c:spPr>
          <c:cat>
            <c:strRef>
              <c:f>Sheet1!$A$2:$A$117</c:f>
              <c:strCache>
                <c:ptCount val="116"/>
                <c:pt idx="0">
                  <c:v> Jan</c:v>
                </c:pt>
                <c:pt idx="1">
                  <c:v> Feb</c:v>
                </c:pt>
                <c:pt idx="2">
                  <c:v> Mar</c:v>
                </c:pt>
                <c:pt idx="3">
                  <c:v> Apr</c:v>
                </c:pt>
                <c:pt idx="4">
                  <c:v> May</c:v>
                </c:pt>
                <c:pt idx="5">
                  <c:v> Jun</c:v>
                </c:pt>
                <c:pt idx="6">
                  <c:v> Jul</c:v>
                </c:pt>
                <c:pt idx="7">
                  <c:v> Aug</c:v>
                </c:pt>
                <c:pt idx="8">
                  <c:v> Sep</c:v>
                </c:pt>
                <c:pt idx="9">
                  <c:v> Oct</c:v>
                </c:pt>
                <c:pt idx="10">
                  <c:v> Nov</c:v>
                </c:pt>
                <c:pt idx="11">
                  <c:v> Dec</c:v>
                </c:pt>
                <c:pt idx="12">
                  <c:v> Jan</c:v>
                </c:pt>
                <c:pt idx="13">
                  <c:v> Feb</c:v>
                </c:pt>
                <c:pt idx="14">
                  <c:v> Mar</c:v>
                </c:pt>
                <c:pt idx="15">
                  <c:v> Apr</c:v>
                </c:pt>
                <c:pt idx="16">
                  <c:v> May</c:v>
                </c:pt>
                <c:pt idx="17">
                  <c:v> Jun</c:v>
                </c:pt>
                <c:pt idx="18">
                  <c:v> Jul</c:v>
                </c:pt>
                <c:pt idx="19">
                  <c:v> Aug</c:v>
                </c:pt>
                <c:pt idx="20">
                  <c:v> Sep</c:v>
                </c:pt>
                <c:pt idx="21">
                  <c:v> Oct</c:v>
                </c:pt>
                <c:pt idx="22">
                  <c:v> Nov</c:v>
                </c:pt>
                <c:pt idx="23">
                  <c:v> Dec</c:v>
                </c:pt>
                <c:pt idx="24">
                  <c:v> Jan</c:v>
                </c:pt>
                <c:pt idx="25">
                  <c:v> Feb</c:v>
                </c:pt>
                <c:pt idx="26">
                  <c:v> Mar</c:v>
                </c:pt>
                <c:pt idx="27">
                  <c:v> Apr</c:v>
                </c:pt>
                <c:pt idx="28">
                  <c:v> May</c:v>
                </c:pt>
                <c:pt idx="29">
                  <c:v> Jun</c:v>
                </c:pt>
                <c:pt idx="30">
                  <c:v> Jul</c:v>
                </c:pt>
                <c:pt idx="31">
                  <c:v> Aug</c:v>
                </c:pt>
                <c:pt idx="32">
                  <c:v> Sep</c:v>
                </c:pt>
                <c:pt idx="33">
                  <c:v> Oct</c:v>
                </c:pt>
                <c:pt idx="34">
                  <c:v> Nov</c:v>
                </c:pt>
                <c:pt idx="35">
                  <c:v> Dec</c:v>
                </c:pt>
                <c:pt idx="36">
                  <c:v> Jan</c:v>
                </c:pt>
                <c:pt idx="37">
                  <c:v> Feb</c:v>
                </c:pt>
                <c:pt idx="38">
                  <c:v> Mar</c:v>
                </c:pt>
                <c:pt idx="39">
                  <c:v> Apr</c:v>
                </c:pt>
                <c:pt idx="40">
                  <c:v> May</c:v>
                </c:pt>
                <c:pt idx="41">
                  <c:v> Jun</c:v>
                </c:pt>
                <c:pt idx="42">
                  <c:v> Jul</c:v>
                </c:pt>
                <c:pt idx="43">
                  <c:v> Aug</c:v>
                </c:pt>
                <c:pt idx="44">
                  <c:v> Sep</c:v>
                </c:pt>
                <c:pt idx="45">
                  <c:v> Oct</c:v>
                </c:pt>
                <c:pt idx="46">
                  <c:v> Nov</c:v>
                </c:pt>
                <c:pt idx="47">
                  <c:v> Dec</c:v>
                </c:pt>
                <c:pt idx="48">
                  <c:v> Jan</c:v>
                </c:pt>
                <c:pt idx="49">
                  <c:v> Feb</c:v>
                </c:pt>
                <c:pt idx="50">
                  <c:v> Mar</c:v>
                </c:pt>
                <c:pt idx="51">
                  <c:v> Apr</c:v>
                </c:pt>
                <c:pt idx="52">
                  <c:v> May</c:v>
                </c:pt>
                <c:pt idx="53">
                  <c:v> Jun</c:v>
                </c:pt>
                <c:pt idx="54">
                  <c:v> Jul</c:v>
                </c:pt>
                <c:pt idx="55">
                  <c:v> Aug</c:v>
                </c:pt>
                <c:pt idx="56">
                  <c:v> Sep</c:v>
                </c:pt>
                <c:pt idx="57">
                  <c:v> Oct</c:v>
                </c:pt>
                <c:pt idx="58">
                  <c:v> Nov</c:v>
                </c:pt>
                <c:pt idx="59">
                  <c:v> Dec</c:v>
                </c:pt>
                <c:pt idx="60">
                  <c:v> Jan</c:v>
                </c:pt>
                <c:pt idx="61">
                  <c:v> Feb</c:v>
                </c:pt>
                <c:pt idx="62">
                  <c:v> Mar</c:v>
                </c:pt>
                <c:pt idx="63">
                  <c:v> Apr</c:v>
                </c:pt>
                <c:pt idx="64">
                  <c:v> May</c:v>
                </c:pt>
                <c:pt idx="65">
                  <c:v> Jun</c:v>
                </c:pt>
                <c:pt idx="66">
                  <c:v> Jul</c:v>
                </c:pt>
                <c:pt idx="67">
                  <c:v> Aug</c:v>
                </c:pt>
                <c:pt idx="68">
                  <c:v> Sep</c:v>
                </c:pt>
                <c:pt idx="69">
                  <c:v> Oct</c:v>
                </c:pt>
                <c:pt idx="70">
                  <c:v> Nov</c:v>
                </c:pt>
                <c:pt idx="71">
                  <c:v> Dec</c:v>
                </c:pt>
                <c:pt idx="72">
                  <c:v> Jan</c:v>
                </c:pt>
                <c:pt idx="73">
                  <c:v> Feb</c:v>
                </c:pt>
                <c:pt idx="74">
                  <c:v> Mar</c:v>
                </c:pt>
                <c:pt idx="75">
                  <c:v> Apr</c:v>
                </c:pt>
                <c:pt idx="76">
                  <c:v> May</c:v>
                </c:pt>
                <c:pt idx="77">
                  <c:v> Jun</c:v>
                </c:pt>
                <c:pt idx="78">
                  <c:v> Jul</c:v>
                </c:pt>
                <c:pt idx="79">
                  <c:v> Aug</c:v>
                </c:pt>
                <c:pt idx="80">
                  <c:v> Sep</c:v>
                </c:pt>
                <c:pt idx="81">
                  <c:v> Oct</c:v>
                </c:pt>
                <c:pt idx="82">
                  <c:v> Nov</c:v>
                </c:pt>
                <c:pt idx="83">
                  <c:v> Dec</c:v>
                </c:pt>
                <c:pt idx="84">
                  <c:v> Jan</c:v>
                </c:pt>
                <c:pt idx="85">
                  <c:v> Feb</c:v>
                </c:pt>
                <c:pt idx="86">
                  <c:v> Mar</c:v>
                </c:pt>
                <c:pt idx="87">
                  <c:v> Apr</c:v>
                </c:pt>
                <c:pt idx="88">
                  <c:v> May</c:v>
                </c:pt>
                <c:pt idx="89">
                  <c:v> Jun</c:v>
                </c:pt>
                <c:pt idx="90">
                  <c:v> Jul</c:v>
                </c:pt>
                <c:pt idx="91">
                  <c:v> Aug</c:v>
                </c:pt>
                <c:pt idx="92">
                  <c:v> Sep</c:v>
                </c:pt>
                <c:pt idx="93">
                  <c:v> Oct</c:v>
                </c:pt>
                <c:pt idx="94">
                  <c:v> Nov</c:v>
                </c:pt>
                <c:pt idx="95">
                  <c:v> Dec</c:v>
                </c:pt>
                <c:pt idx="96">
                  <c:v> Jan</c:v>
                </c:pt>
                <c:pt idx="97">
                  <c:v> Feb</c:v>
                </c:pt>
                <c:pt idx="98">
                  <c:v> Mar</c:v>
                </c:pt>
                <c:pt idx="99">
                  <c:v> Apr</c:v>
                </c:pt>
                <c:pt idx="100">
                  <c:v> May</c:v>
                </c:pt>
                <c:pt idx="101">
                  <c:v> Jun</c:v>
                </c:pt>
                <c:pt idx="102">
                  <c:v> Jul</c:v>
                </c:pt>
                <c:pt idx="103">
                  <c:v> Aug</c:v>
                </c:pt>
                <c:pt idx="104">
                  <c:v> Sep</c:v>
                </c:pt>
                <c:pt idx="105">
                  <c:v> Oct</c:v>
                </c:pt>
                <c:pt idx="106">
                  <c:v> Nov</c:v>
                </c:pt>
                <c:pt idx="107">
                  <c:v> Dec</c:v>
                </c:pt>
                <c:pt idx="108">
                  <c:v> Jan</c:v>
                </c:pt>
                <c:pt idx="109">
                  <c:v> Feb</c:v>
                </c:pt>
                <c:pt idx="110">
                  <c:v> Mar</c:v>
                </c:pt>
                <c:pt idx="111">
                  <c:v> Apr</c:v>
                </c:pt>
                <c:pt idx="112">
                  <c:v> May</c:v>
                </c:pt>
                <c:pt idx="113">
                  <c:v> Jun</c:v>
                </c:pt>
                <c:pt idx="114">
                  <c:v> Jul</c:v>
                </c:pt>
                <c:pt idx="115">
                  <c:v> Aug</c:v>
                </c:pt>
              </c:strCache>
            </c:strRef>
          </c:cat>
          <c:val>
            <c:numRef>
              <c:f>Sheet1!$B$2:$B$117</c:f>
              <c:numCache>
                <c:formatCode>0.0</c:formatCode>
                <c:ptCount val="116"/>
                <c:pt idx="0" formatCode="General">
                  <c:v>1.9</c:v>
                </c:pt>
                <c:pt idx="1">
                  <c:v>2</c:v>
                </c:pt>
                <c:pt idx="2" formatCode="General">
                  <c:v>1.8</c:v>
                </c:pt>
                <c:pt idx="3">
                  <c:v>2</c:v>
                </c:pt>
                <c:pt idx="4" formatCode="General">
                  <c:v>2.2000000000000002</c:v>
                </c:pt>
                <c:pt idx="5" formatCode="General">
                  <c:v>2.5</c:v>
                </c:pt>
                <c:pt idx="6" formatCode="General">
                  <c:v>2.4</c:v>
                </c:pt>
                <c:pt idx="7" formatCode="General">
                  <c:v>2.5</c:v>
                </c:pt>
                <c:pt idx="8" formatCode="General">
                  <c:v>2.4</c:v>
                </c:pt>
                <c:pt idx="9" formatCode="General">
                  <c:v>2.4</c:v>
                </c:pt>
                <c:pt idx="10" formatCode="General">
                  <c:v>2.7</c:v>
                </c:pt>
                <c:pt idx="11">
                  <c:v>3</c:v>
                </c:pt>
                <c:pt idx="12" formatCode="General">
                  <c:v>2.7</c:v>
                </c:pt>
                <c:pt idx="13" formatCode="General">
                  <c:v>2.8</c:v>
                </c:pt>
                <c:pt idx="14" formatCode="General">
                  <c:v>3.1</c:v>
                </c:pt>
                <c:pt idx="15" formatCode="General">
                  <c:v>2.8</c:v>
                </c:pt>
                <c:pt idx="16" formatCode="General">
                  <c:v>2.5</c:v>
                </c:pt>
                <c:pt idx="17" formatCode="General">
                  <c:v>2.4</c:v>
                </c:pt>
                <c:pt idx="18" formatCode="General">
                  <c:v>1.9</c:v>
                </c:pt>
                <c:pt idx="19" formatCode="General">
                  <c:v>1.8</c:v>
                </c:pt>
                <c:pt idx="20" formatCode="General">
                  <c:v>1.8</c:v>
                </c:pt>
                <c:pt idx="21" formatCode="General">
                  <c:v>2.1</c:v>
                </c:pt>
                <c:pt idx="22" formatCode="General">
                  <c:v>2.1</c:v>
                </c:pt>
                <c:pt idx="23" formatCode="General">
                  <c:v>2.1</c:v>
                </c:pt>
                <c:pt idx="24" formatCode="General">
                  <c:v>2.2000000000000002</c:v>
                </c:pt>
                <c:pt idx="25" formatCode="General">
                  <c:v>2.5</c:v>
                </c:pt>
                <c:pt idx="26" formatCode="General">
                  <c:v>2.5</c:v>
                </c:pt>
                <c:pt idx="27">
                  <c:v>3</c:v>
                </c:pt>
                <c:pt idx="28" formatCode="General">
                  <c:v>3.3</c:v>
                </c:pt>
                <c:pt idx="29" formatCode="General">
                  <c:v>3.8</c:v>
                </c:pt>
                <c:pt idx="30" formatCode="General">
                  <c:v>4.4000000000000004</c:v>
                </c:pt>
                <c:pt idx="31" formatCode="General">
                  <c:v>4.7</c:v>
                </c:pt>
                <c:pt idx="32" formatCode="General">
                  <c:v>5.2</c:v>
                </c:pt>
                <c:pt idx="33" formatCode="General">
                  <c:v>4.5</c:v>
                </c:pt>
                <c:pt idx="34" formatCode="General">
                  <c:v>4.0999999999999996</c:v>
                </c:pt>
                <c:pt idx="35" formatCode="General">
                  <c:v>3.1</c:v>
                </c:pt>
                <c:pt idx="36">
                  <c:v>3</c:v>
                </c:pt>
                <c:pt idx="37" formatCode="General">
                  <c:v>3.2</c:v>
                </c:pt>
                <c:pt idx="38" formatCode="General">
                  <c:v>2.9</c:v>
                </c:pt>
                <c:pt idx="39" formatCode="General">
                  <c:v>2.2999999999999998</c:v>
                </c:pt>
                <c:pt idx="40" formatCode="General">
                  <c:v>2.2000000000000002</c:v>
                </c:pt>
                <c:pt idx="41" formatCode="General">
                  <c:v>1.8</c:v>
                </c:pt>
                <c:pt idx="42" formatCode="General">
                  <c:v>1.8</c:v>
                </c:pt>
                <c:pt idx="43" formatCode="General">
                  <c:v>1.6</c:v>
                </c:pt>
                <c:pt idx="44" formatCode="General">
                  <c:v>1.1000000000000001</c:v>
                </c:pt>
                <c:pt idx="45" formatCode="General">
                  <c:v>1.5</c:v>
                </c:pt>
                <c:pt idx="46" formatCode="General">
                  <c:v>1.9</c:v>
                </c:pt>
                <c:pt idx="47" formatCode="General">
                  <c:v>2.9</c:v>
                </c:pt>
                <c:pt idx="48" formatCode="General">
                  <c:v>3.5</c:v>
                </c:pt>
                <c:pt idx="49">
                  <c:v>3</c:v>
                </c:pt>
                <c:pt idx="50" formatCode="General">
                  <c:v>3.4</c:v>
                </c:pt>
                <c:pt idx="51" formatCode="General">
                  <c:v>3.7</c:v>
                </c:pt>
                <c:pt idx="52" formatCode="General">
                  <c:v>3.4</c:v>
                </c:pt>
                <c:pt idx="53" formatCode="General">
                  <c:v>3.2</c:v>
                </c:pt>
                <c:pt idx="54" formatCode="General">
                  <c:v>3.1</c:v>
                </c:pt>
                <c:pt idx="55" formatCode="General">
                  <c:v>3.1</c:v>
                </c:pt>
                <c:pt idx="56" formatCode="General">
                  <c:v>3.1</c:v>
                </c:pt>
                <c:pt idx="57" formatCode="General">
                  <c:v>3.2</c:v>
                </c:pt>
                <c:pt idx="58" formatCode="General">
                  <c:v>3.3</c:v>
                </c:pt>
                <c:pt idx="59" formatCode="General">
                  <c:v>3.7</c:v>
                </c:pt>
                <c:pt idx="60">
                  <c:v>4</c:v>
                </c:pt>
                <c:pt idx="61">
                  <c:v>4.4000000000000004</c:v>
                </c:pt>
                <c:pt idx="62">
                  <c:v>4</c:v>
                </c:pt>
                <c:pt idx="63">
                  <c:v>4.5</c:v>
                </c:pt>
                <c:pt idx="64">
                  <c:v>4.5</c:v>
                </c:pt>
                <c:pt idx="65">
                  <c:v>4.2</c:v>
                </c:pt>
                <c:pt idx="66">
                  <c:v>4.4000000000000004</c:v>
                </c:pt>
                <c:pt idx="67">
                  <c:v>4.5</c:v>
                </c:pt>
                <c:pt idx="68">
                  <c:v>5.2</c:v>
                </c:pt>
                <c:pt idx="69">
                  <c:v>5</c:v>
                </c:pt>
                <c:pt idx="70">
                  <c:v>4.8</c:v>
                </c:pt>
                <c:pt idx="71" formatCode="General">
                  <c:v>4.2</c:v>
                </c:pt>
                <c:pt idx="72">
                  <c:v>3.6</c:v>
                </c:pt>
                <c:pt idx="73" formatCode="General">
                  <c:v>3.4</c:v>
                </c:pt>
                <c:pt idx="74" formatCode="General">
                  <c:v>3.5</c:v>
                </c:pt>
                <c:pt idx="75">
                  <c:v>3</c:v>
                </c:pt>
                <c:pt idx="76" formatCode="General">
                  <c:v>2.8</c:v>
                </c:pt>
                <c:pt idx="77" formatCode="General">
                  <c:v>2.4</c:v>
                </c:pt>
                <c:pt idx="78" formatCode="General">
                  <c:v>2.6</c:v>
                </c:pt>
                <c:pt idx="79" formatCode="General">
                  <c:v>2.5</c:v>
                </c:pt>
                <c:pt idx="80" formatCode="General">
                  <c:v>2.2000000000000002</c:v>
                </c:pt>
                <c:pt idx="81" formatCode="General">
                  <c:v>2.7</c:v>
                </c:pt>
                <c:pt idx="82" formatCode="General">
                  <c:v>2.7</c:v>
                </c:pt>
                <c:pt idx="83" formatCode="General">
                  <c:v>2.7</c:v>
                </c:pt>
                <c:pt idx="84">
                  <c:v>2.7</c:v>
                </c:pt>
                <c:pt idx="85" formatCode="General">
                  <c:v>2.8</c:v>
                </c:pt>
                <c:pt idx="86" formatCode="General">
                  <c:v>2.8</c:v>
                </c:pt>
                <c:pt idx="87" formatCode="General">
                  <c:v>2.4</c:v>
                </c:pt>
                <c:pt idx="88" formatCode="General">
                  <c:v>2.7</c:v>
                </c:pt>
                <c:pt idx="89" formatCode="General">
                  <c:v>2.9</c:v>
                </c:pt>
                <c:pt idx="90" formatCode="General">
                  <c:v>2.8</c:v>
                </c:pt>
                <c:pt idx="91" formatCode="General">
                  <c:v>2.7</c:v>
                </c:pt>
                <c:pt idx="92" formatCode="General">
                  <c:v>2.7</c:v>
                </c:pt>
                <c:pt idx="93" formatCode="General">
                  <c:v>2.2000000000000002</c:v>
                </c:pt>
                <c:pt idx="94" formatCode="General">
                  <c:v>2.1</c:v>
                </c:pt>
                <c:pt idx="95">
                  <c:v>2</c:v>
                </c:pt>
                <c:pt idx="96" formatCode="General">
                  <c:v>1.9</c:v>
                </c:pt>
                <c:pt idx="97" formatCode="General">
                  <c:v>1.7</c:v>
                </c:pt>
                <c:pt idx="98" formatCode="General">
                  <c:v>1.6</c:v>
                </c:pt>
                <c:pt idx="99" formatCode="General">
                  <c:v>1.8</c:v>
                </c:pt>
                <c:pt idx="100" formatCode="General">
                  <c:v>1.5</c:v>
                </c:pt>
                <c:pt idx="101" formatCode="General">
                  <c:v>1.9</c:v>
                </c:pt>
                <c:pt idx="102" formatCode="General">
                  <c:v>1.6</c:v>
                </c:pt>
                <c:pt idx="103" formatCode="General">
                  <c:v>1.5</c:v>
                </c:pt>
                <c:pt idx="104" formatCode="General">
                  <c:v>1.2</c:v>
                </c:pt>
                <c:pt idx="105" formatCode="General">
                  <c:v>1.3</c:v>
                </c:pt>
                <c:pt idx="106">
                  <c:v>1</c:v>
                </c:pt>
                <c:pt idx="107" formatCode="General">
                  <c:v>0.5</c:v>
                </c:pt>
                <c:pt idx="108" formatCode="General">
                  <c:v>0.3</c:v>
                </c:pt>
                <c:pt idx="109">
                  <c:v>0</c:v>
                </c:pt>
                <c:pt idx="110">
                  <c:v>0</c:v>
                </c:pt>
                <c:pt idx="111" formatCode="General">
                  <c:v>-0.1</c:v>
                </c:pt>
                <c:pt idx="112">
                  <c:v>0.1</c:v>
                </c:pt>
                <c:pt idx="113">
                  <c:v>0</c:v>
                </c:pt>
                <c:pt idx="114">
                  <c:v>0.1</c:v>
                </c:pt>
                <c:pt idx="1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334944"/>
        <c:axId val="118412008"/>
      </c:areaChart>
      <c:catAx>
        <c:axId val="19333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400000"/>
          <a:lstStyle/>
          <a:p>
            <a:pPr>
              <a:defRPr sz="800"/>
            </a:pPr>
            <a:endParaRPr lang="en-US"/>
          </a:p>
        </c:txPr>
        <c:crossAx val="118412008"/>
        <c:crossesAt val="0"/>
        <c:auto val="1"/>
        <c:lblAlgn val="ctr"/>
        <c:lblOffset val="100"/>
        <c:tickLblSkip val="3"/>
        <c:noMultiLvlLbl val="0"/>
      </c:catAx>
      <c:valAx>
        <c:axId val="118412008"/>
        <c:scaling>
          <c:orientation val="minMax"/>
          <c:max val="5.5"/>
          <c:min val="-0.5"/>
        </c:scaling>
        <c:delete val="0"/>
        <c:axPos val="l"/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93334944"/>
        <c:crosses val="autoZero"/>
        <c:crossBetween val="midCat"/>
        <c:majorUnit val="0.5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400" dirty="0" smtClean="0"/>
              <a:t>Tourism Day Visits 2011-2015 </a:t>
            </a:r>
          </a:p>
          <a:p>
            <a:pPr>
              <a:defRPr sz="1400"/>
            </a:pPr>
            <a:r>
              <a:rPr lang="en-GB" sz="1400" dirty="0" smtClean="0"/>
              <a:t>Trips (millions)</a:t>
            </a:r>
            <a:endParaRPr lang="en-GB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Sheet1!$B$162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Sheet1!$A$163:$A$165</c:f>
              <c:strCache>
                <c:ptCount val="3"/>
                <c:pt idx="0">
                  <c:v>Undertaking outdoor leisure activities </c:v>
                </c:pt>
                <c:pt idx="1">
                  <c:v>Going to visitor attractions </c:v>
                </c:pt>
                <c:pt idx="2">
                  <c:v>Going to special public event </c:v>
                </c:pt>
              </c:strCache>
            </c:strRef>
          </c:cat>
          <c:val>
            <c:numRef>
              <c:f>Sheet1!$B$163:$B$165</c:f>
              <c:numCache>
                <c:formatCode>0.0</c:formatCode>
                <c:ptCount val="3"/>
                <c:pt idx="0">
                  <c:v>102.1</c:v>
                </c:pt>
                <c:pt idx="1">
                  <c:v>65.8</c:v>
                </c:pt>
                <c:pt idx="2">
                  <c:v>35.200000000000003</c:v>
                </c:pt>
              </c:numCache>
            </c:numRef>
          </c:val>
        </c:ser>
        <c:ser>
          <c:idx val="1"/>
          <c:order val="1"/>
          <c:tx>
            <c:strRef>
              <c:f>Sheet1!$C$162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Sheet1!$A$163:$A$165</c:f>
              <c:strCache>
                <c:ptCount val="3"/>
                <c:pt idx="0">
                  <c:v>Undertaking outdoor leisure activities </c:v>
                </c:pt>
                <c:pt idx="1">
                  <c:v>Going to visitor attractions </c:v>
                </c:pt>
                <c:pt idx="2">
                  <c:v>Going to special public event </c:v>
                </c:pt>
              </c:strCache>
            </c:strRef>
          </c:cat>
          <c:val>
            <c:numRef>
              <c:f>Sheet1!$C$163:$C$165</c:f>
              <c:numCache>
                <c:formatCode>0.0</c:formatCode>
                <c:ptCount val="3"/>
                <c:pt idx="0">
                  <c:v>107.7</c:v>
                </c:pt>
                <c:pt idx="1">
                  <c:v>68.2</c:v>
                </c:pt>
                <c:pt idx="2">
                  <c:v>40.699999999999996</c:v>
                </c:pt>
              </c:numCache>
            </c:numRef>
          </c:val>
        </c:ser>
        <c:ser>
          <c:idx val="2"/>
          <c:order val="2"/>
          <c:tx>
            <c:strRef>
              <c:f>Sheet1!$D$162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Sheet1!$A$163:$A$165</c:f>
              <c:strCache>
                <c:ptCount val="3"/>
                <c:pt idx="0">
                  <c:v>Undertaking outdoor leisure activities </c:v>
                </c:pt>
                <c:pt idx="1">
                  <c:v>Going to visitor attractions </c:v>
                </c:pt>
                <c:pt idx="2">
                  <c:v>Going to special public event </c:v>
                </c:pt>
              </c:strCache>
            </c:strRef>
          </c:cat>
          <c:val>
            <c:numRef>
              <c:f>Sheet1!$D$163:$D$165</c:f>
              <c:numCache>
                <c:formatCode>0.0</c:formatCode>
                <c:ptCount val="3"/>
                <c:pt idx="0">
                  <c:v>90.1</c:v>
                </c:pt>
                <c:pt idx="1">
                  <c:v>74</c:v>
                </c:pt>
                <c:pt idx="2">
                  <c:v>39.4</c:v>
                </c:pt>
              </c:numCache>
            </c:numRef>
          </c:val>
        </c:ser>
        <c:ser>
          <c:idx val="3"/>
          <c:order val="3"/>
          <c:tx>
            <c:strRef>
              <c:f>Sheet1!$E$162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cat>
            <c:strRef>
              <c:f>Sheet1!$A$163:$A$165</c:f>
              <c:strCache>
                <c:ptCount val="3"/>
                <c:pt idx="0">
                  <c:v>Undertaking outdoor leisure activities </c:v>
                </c:pt>
                <c:pt idx="1">
                  <c:v>Going to visitor attractions </c:v>
                </c:pt>
                <c:pt idx="2">
                  <c:v>Going to special public event </c:v>
                </c:pt>
              </c:strCache>
            </c:strRef>
          </c:cat>
          <c:val>
            <c:numRef>
              <c:f>Sheet1!$E$163:$E$165</c:f>
              <c:numCache>
                <c:formatCode>0.0</c:formatCode>
                <c:ptCount val="3"/>
                <c:pt idx="0">
                  <c:v>100.4247</c:v>
                </c:pt>
                <c:pt idx="1">
                  <c:v>66.122700000000009</c:v>
                </c:pt>
                <c:pt idx="2">
                  <c:v>40.0276</c:v>
                </c:pt>
              </c:numCache>
            </c:numRef>
          </c:val>
        </c:ser>
        <c:ser>
          <c:idx val="4"/>
          <c:order val="4"/>
          <c:tx>
            <c:strRef>
              <c:f>Sheet1!$F$162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Sheet1!$A$163:$A$165</c:f>
              <c:strCache>
                <c:ptCount val="3"/>
                <c:pt idx="0">
                  <c:v>Undertaking outdoor leisure activities </c:v>
                </c:pt>
                <c:pt idx="1">
                  <c:v>Going to visitor attractions </c:v>
                </c:pt>
                <c:pt idx="2">
                  <c:v>Going to special public event </c:v>
                </c:pt>
              </c:strCache>
            </c:strRef>
          </c:cat>
          <c:val>
            <c:numRef>
              <c:f>Sheet1!$F$163:$F$165</c:f>
              <c:numCache>
                <c:formatCode>0.0</c:formatCode>
                <c:ptCount val="3"/>
                <c:pt idx="0">
                  <c:v>113.55560000000001</c:v>
                </c:pt>
                <c:pt idx="1">
                  <c:v>70.519299999999987</c:v>
                </c:pt>
                <c:pt idx="2">
                  <c:v>40.628300000000003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442400"/>
        <c:axId val="230442792"/>
      </c:barChart>
      <c:catAx>
        <c:axId val="23044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0442792"/>
        <c:crosses val="autoZero"/>
        <c:auto val="1"/>
        <c:lblAlgn val="ctr"/>
        <c:lblOffset val="100"/>
        <c:noMultiLvlLbl val="0"/>
      </c:catAx>
      <c:valAx>
        <c:axId val="2304427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304424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GB" sz="1600" dirty="0" smtClean="0"/>
              <a:t>UK Inbound Visits (Millions)</a:t>
            </a:r>
            <a:endParaRPr lang="en-GB" sz="16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Visits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24.2</c:v>
                </c:pt>
                <c:pt idx="1">
                  <c:v>24.7</c:v>
                </c:pt>
                <c:pt idx="2">
                  <c:v>27.8</c:v>
                </c:pt>
                <c:pt idx="3">
                  <c:v>30</c:v>
                </c:pt>
                <c:pt idx="4">
                  <c:v>32.700000000000003</c:v>
                </c:pt>
                <c:pt idx="5">
                  <c:v>32.799999999999997</c:v>
                </c:pt>
                <c:pt idx="6">
                  <c:v>31.9</c:v>
                </c:pt>
                <c:pt idx="7">
                  <c:v>29.9</c:v>
                </c:pt>
                <c:pt idx="8">
                  <c:v>29.8</c:v>
                </c:pt>
                <c:pt idx="9">
                  <c:v>30.8</c:v>
                </c:pt>
                <c:pt idx="10">
                  <c:v>31.1</c:v>
                </c:pt>
                <c:pt idx="11">
                  <c:v>32.700000000000003</c:v>
                </c:pt>
                <c:pt idx="12">
                  <c:v>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230443576"/>
        <c:axId val="230443968"/>
      </c:barChart>
      <c:catAx>
        <c:axId val="230443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0443968"/>
        <c:crosses val="autoZero"/>
        <c:auto val="1"/>
        <c:lblAlgn val="ctr"/>
        <c:lblOffset val="100"/>
        <c:noMultiLvlLbl val="0"/>
      </c:catAx>
      <c:valAx>
        <c:axId val="230443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0443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16506651108727E-2"/>
          <c:y val="3.2282290956567955E-2"/>
          <c:w val="0.82548535662722522"/>
          <c:h val="0.935435418086864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Country parks</c:v>
                </c:pt>
                <c:pt idx="1">
                  <c:v>Farms</c:v>
                </c:pt>
                <c:pt idx="2">
                  <c:v>Gardens</c:v>
                </c:pt>
                <c:pt idx="3">
                  <c:v>Historic houses / castles</c:v>
                </c:pt>
                <c:pt idx="4">
                  <c:v>Other historic properties</c:v>
                </c:pt>
                <c:pt idx="5">
                  <c:v>Leisure / theme parks</c:v>
                </c:pt>
                <c:pt idx="6">
                  <c:v>Museums / art galleries</c:v>
                </c:pt>
                <c:pt idx="7">
                  <c:v>Steam / heritage railways</c:v>
                </c:pt>
                <c:pt idx="8">
                  <c:v>Visitor / heritage centres</c:v>
                </c:pt>
                <c:pt idx="9">
                  <c:v>Wildlife attractioins/zoos</c:v>
                </c:pt>
                <c:pt idx="10">
                  <c:v>Workplaces</c:v>
                </c:pt>
                <c:pt idx="11">
                  <c:v>Places of worship</c:v>
                </c:pt>
                <c:pt idx="12">
                  <c:v>Other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</c:v>
                </c:pt>
                <c:pt idx="1">
                  <c:v>10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10</c:v>
                </c:pt>
                <c:pt idx="9">
                  <c:v>6</c:v>
                </c:pt>
                <c:pt idx="10">
                  <c:v>1</c:v>
                </c:pt>
                <c:pt idx="11">
                  <c:v>-5</c:v>
                </c:pt>
                <c:pt idx="1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0444752"/>
        <c:axId val="230445144"/>
      </c:barChart>
      <c:catAx>
        <c:axId val="23044475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0445144"/>
        <c:crosses val="autoZero"/>
        <c:auto val="1"/>
        <c:lblAlgn val="ctr"/>
        <c:lblOffset val="100"/>
        <c:noMultiLvlLbl val="0"/>
      </c:catAx>
      <c:valAx>
        <c:axId val="230445144"/>
        <c:scaling>
          <c:orientation val="minMax"/>
          <c:max val="20"/>
          <c:min val="-5"/>
        </c:scaling>
        <c:delete val="1"/>
        <c:axPos val="t"/>
        <c:numFmt formatCode="General" sourceLinked="1"/>
        <c:majorTickMark val="out"/>
        <c:minorTickMark val="none"/>
        <c:tickLblPos val="nextTo"/>
        <c:crossAx val="230444752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82352941176475E-2"/>
          <c:y val="3.6072144288577156E-2"/>
          <c:w val="0.88683429064891706"/>
          <c:h val="0.91583166332665333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Historic Properties</c:v>
                </c:pt>
              </c:strCache>
            </c:strRef>
          </c:tx>
          <c:spPr>
            <a:ln w="22604">
              <a:solidFill>
                <a:srgbClr val="CC99FF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CC99FF"/>
              </a:solidFill>
              <a:ln>
                <a:solidFill>
                  <a:srgbClr val="CC99FF"/>
                </a:solidFill>
                <a:prstDash val="solid"/>
              </a:ln>
            </c:spPr>
          </c:marker>
          <c:cat>
            <c:strRef>
              <c:f>Sheet1!$B$1:$AA$2</c:f>
              <c:strCach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</c:strCache>
            </c:strRef>
          </c:cat>
          <c:val>
            <c:numRef>
              <c:f>Sheet1!$B$3:$AA$3</c:f>
            </c:numRef>
          </c:val>
          <c:smooth val="0"/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Leisure/Theme Parks</c:v>
                </c:pt>
              </c:strCache>
            </c:strRef>
          </c:tx>
          <c:spPr>
            <a:ln w="11302">
              <a:solidFill>
                <a:srgbClr val="FF00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21"/>
              <c:spPr>
                <a:noFill/>
                <a:ln w="22604">
                  <a:noFill/>
                </a:ln>
              </c:spPr>
              <c:txPr>
                <a:bodyPr/>
                <a:lstStyle/>
                <a:p>
                  <a:pPr>
                    <a:defRPr sz="89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Sheet1!$B$1:$AA$2</c:f>
              <c:strCach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</c:strCache>
            </c:strRef>
          </c:cat>
          <c:val>
            <c:numRef>
              <c:f>Sheet1!$B$4:$AA$4</c:f>
            </c:numRef>
          </c:val>
          <c:smooth val="0"/>
        </c:ser>
        <c:ser>
          <c:idx val="5"/>
          <c:order val="2"/>
          <c:tx>
            <c:strRef>
              <c:f>Sheet1!$A$5</c:f>
              <c:strCache>
                <c:ptCount val="1"/>
                <c:pt idx="0">
                  <c:v>All England Attractions</c:v>
                </c:pt>
              </c:strCache>
            </c:strRef>
          </c:tx>
          <c:spPr>
            <a:ln w="28575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333300"/>
              </a:solidFill>
              <a:ln w="28575"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Sheet1!$B$1:$AA$2</c:f>
              <c:strCach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</c:strCache>
            </c:strRef>
          </c:cat>
          <c:val>
            <c:numRef>
              <c:f>Sheet1!$B$5:$AA$5</c:f>
              <c:numCache>
                <c:formatCode>General</c:formatCode>
                <c:ptCount val="26"/>
                <c:pt idx="0">
                  <c:v>100</c:v>
                </c:pt>
                <c:pt idx="1">
                  <c:v>102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106</c:v>
                </c:pt>
                <c:pt idx="6">
                  <c:v>107</c:v>
                </c:pt>
                <c:pt idx="7">
                  <c:v>108</c:v>
                </c:pt>
                <c:pt idx="8">
                  <c:v>106</c:v>
                </c:pt>
                <c:pt idx="9">
                  <c:v>104</c:v>
                </c:pt>
                <c:pt idx="10">
                  <c:v>104</c:v>
                </c:pt>
                <c:pt idx="11">
                  <c:v>103</c:v>
                </c:pt>
                <c:pt idx="12">
                  <c:v>100</c:v>
                </c:pt>
                <c:pt idx="13">
                  <c:v>109</c:v>
                </c:pt>
                <c:pt idx="14">
                  <c:v>112</c:v>
                </c:pt>
                <c:pt idx="15">
                  <c:v>113</c:v>
                </c:pt>
                <c:pt idx="16">
                  <c:v>113</c:v>
                </c:pt>
                <c:pt idx="17">
                  <c:v>117</c:v>
                </c:pt>
                <c:pt idx="18">
                  <c:v>120</c:v>
                </c:pt>
                <c:pt idx="19">
                  <c:v>123</c:v>
                </c:pt>
                <c:pt idx="20">
                  <c:v>129</c:v>
                </c:pt>
                <c:pt idx="21">
                  <c:v>133</c:v>
                </c:pt>
                <c:pt idx="22">
                  <c:v>137</c:v>
                </c:pt>
                <c:pt idx="23" formatCode="0">
                  <c:v>135.63</c:v>
                </c:pt>
                <c:pt idx="24">
                  <c:v>142</c:v>
                </c:pt>
                <c:pt idx="25" formatCode="0">
                  <c:v>147.68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Sheet1!$A$10</c:f>
              <c:strCache>
                <c:ptCount val="1"/>
                <c:pt idx="0">
                  <c:v>Farm Attractions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circle"/>
            <c:size val="4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</c:spPr>
          </c:marker>
          <c:dLbls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Sheet1!$B$1:$AA$2</c:f>
              <c:strCach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</c:strCache>
            </c:strRef>
          </c:cat>
          <c:val>
            <c:numRef>
              <c:f>Sheet1!$B$10:$AA$10</c:f>
              <c:numCache>
                <c:formatCode>General</c:formatCode>
                <c:ptCount val="26"/>
                <c:pt idx="0">
                  <c:v>100</c:v>
                </c:pt>
                <c:pt idx="1">
                  <c:v>107</c:v>
                </c:pt>
                <c:pt idx="2">
                  <c:v>105</c:v>
                </c:pt>
                <c:pt idx="3">
                  <c:v>112</c:v>
                </c:pt>
                <c:pt idx="4">
                  <c:v>121</c:v>
                </c:pt>
                <c:pt idx="5">
                  <c:v>121</c:v>
                </c:pt>
                <c:pt idx="6">
                  <c:v>123</c:v>
                </c:pt>
                <c:pt idx="7">
                  <c:v>128</c:v>
                </c:pt>
                <c:pt idx="8">
                  <c:v>119</c:v>
                </c:pt>
                <c:pt idx="9">
                  <c:v>110</c:v>
                </c:pt>
                <c:pt idx="10">
                  <c:v>123</c:v>
                </c:pt>
                <c:pt idx="11">
                  <c:v>121</c:v>
                </c:pt>
                <c:pt idx="12">
                  <c:v>89</c:v>
                </c:pt>
                <c:pt idx="13">
                  <c:v>131</c:v>
                </c:pt>
                <c:pt idx="14">
                  <c:v>160</c:v>
                </c:pt>
                <c:pt idx="15">
                  <c:v>163</c:v>
                </c:pt>
                <c:pt idx="16">
                  <c:v>171</c:v>
                </c:pt>
                <c:pt idx="17">
                  <c:v>173</c:v>
                </c:pt>
                <c:pt idx="18">
                  <c:v>181</c:v>
                </c:pt>
                <c:pt idx="19">
                  <c:v>195</c:v>
                </c:pt>
                <c:pt idx="20">
                  <c:v>207</c:v>
                </c:pt>
                <c:pt idx="21">
                  <c:v>197</c:v>
                </c:pt>
                <c:pt idx="22">
                  <c:v>206</c:v>
                </c:pt>
                <c:pt idx="23" formatCode="0">
                  <c:v>205.58799999999999</c:v>
                </c:pt>
                <c:pt idx="24">
                  <c:v>222</c:v>
                </c:pt>
                <c:pt idx="25" formatCode="0">
                  <c:v>244.20000000000002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445928"/>
        <c:axId val="231896512"/>
      </c:lineChart>
      <c:catAx>
        <c:axId val="230445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25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89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1896512"/>
        <c:crossesAt val="100"/>
        <c:auto val="1"/>
        <c:lblAlgn val="ctr"/>
        <c:lblOffset val="100"/>
        <c:tickLblSkip val="1"/>
        <c:tickMarkSkip val="1"/>
        <c:noMultiLvlLbl val="0"/>
      </c:catAx>
      <c:valAx>
        <c:axId val="231896512"/>
        <c:scaling>
          <c:orientation val="minMax"/>
          <c:max val="260"/>
          <c:min val="8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0445928"/>
        <c:crosses val="autoZero"/>
        <c:crossBetween val="midCat"/>
        <c:majorUnit val="20"/>
        <c:minorUnit val="1"/>
      </c:valAx>
      <c:spPr>
        <a:noFill/>
        <a:ln w="22604">
          <a:noFill/>
        </a:ln>
      </c:spPr>
    </c:plotArea>
    <c:legend>
      <c:legendPos val="r"/>
      <c:layout>
        <c:manualLayout>
          <c:xMode val="edge"/>
          <c:yMode val="edge"/>
          <c:x val="9.970365280003407E-2"/>
          <c:y val="2.8288004691313477E-2"/>
          <c:w val="0.3143270157599789"/>
          <c:h val="0.17182239344868439"/>
        </c:manualLayout>
      </c:layout>
      <c:overlay val="0"/>
      <c:spPr>
        <a:solidFill>
          <a:schemeClr val="bg1"/>
        </a:solidFill>
        <a:ln w="22604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Country parks</c:v>
                </c:pt>
                <c:pt idx="1">
                  <c:v>Farms</c:v>
                </c:pt>
                <c:pt idx="2">
                  <c:v>Gardens</c:v>
                </c:pt>
                <c:pt idx="3">
                  <c:v>Historic houses / castles</c:v>
                </c:pt>
                <c:pt idx="4">
                  <c:v>Other historic property</c:v>
                </c:pt>
                <c:pt idx="5">
                  <c:v>Leisure / theme parks</c:v>
                </c:pt>
                <c:pt idx="6">
                  <c:v>Museums / art galleries</c:v>
                </c:pt>
                <c:pt idx="7">
                  <c:v>Steam / heritage railways</c:v>
                </c:pt>
                <c:pt idx="8">
                  <c:v>Visitor / heritage centres</c:v>
                </c:pt>
                <c:pt idx="9">
                  <c:v>Wildlife attractions / zoos</c:v>
                </c:pt>
                <c:pt idx="10">
                  <c:v>Workplaces</c:v>
                </c:pt>
                <c:pt idx="11">
                  <c:v>Places of worship</c:v>
                </c:pt>
                <c:pt idx="12">
                  <c:v>Other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13</c:v>
                </c:pt>
                <c:pt idx="1">
                  <c:v>36</c:v>
                </c:pt>
                <c:pt idx="2">
                  <c:v>14</c:v>
                </c:pt>
                <c:pt idx="3">
                  <c:v>13</c:v>
                </c:pt>
                <c:pt idx="4">
                  <c:v>15</c:v>
                </c:pt>
                <c:pt idx="5">
                  <c:v>44</c:v>
                </c:pt>
                <c:pt idx="6">
                  <c:v>19</c:v>
                </c:pt>
                <c:pt idx="7">
                  <c:v>25</c:v>
                </c:pt>
                <c:pt idx="8">
                  <c:v>20</c:v>
                </c:pt>
                <c:pt idx="9">
                  <c:v>21</c:v>
                </c:pt>
                <c:pt idx="10">
                  <c:v>7</c:v>
                </c:pt>
                <c:pt idx="11">
                  <c:v>13</c:v>
                </c:pt>
                <c:pt idx="1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1896904"/>
        <c:axId val="231897296"/>
      </c:barChart>
      <c:catAx>
        <c:axId val="2318969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1897296"/>
        <c:crosses val="autoZero"/>
        <c:auto val="1"/>
        <c:lblAlgn val="ctr"/>
        <c:lblOffset val="100"/>
        <c:noMultiLvlLbl val="0"/>
      </c:catAx>
      <c:valAx>
        <c:axId val="231897296"/>
        <c:scaling>
          <c:orientation val="minMax"/>
          <c:max val="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1896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Country parks</c:v>
                </c:pt>
                <c:pt idx="1">
                  <c:v>Farms</c:v>
                </c:pt>
                <c:pt idx="2">
                  <c:v>Gardens</c:v>
                </c:pt>
                <c:pt idx="3">
                  <c:v>Historic houses / castles</c:v>
                </c:pt>
                <c:pt idx="4">
                  <c:v>Other historic property</c:v>
                </c:pt>
                <c:pt idx="5">
                  <c:v>Leisure / theme parks</c:v>
                </c:pt>
                <c:pt idx="6">
                  <c:v>Museums / art galleries</c:v>
                </c:pt>
                <c:pt idx="7">
                  <c:v>Steam / heritage railways</c:v>
                </c:pt>
                <c:pt idx="8">
                  <c:v>Visitor / heritage centres</c:v>
                </c:pt>
                <c:pt idx="9">
                  <c:v>Wildlife attractions / zoos</c:v>
                </c:pt>
                <c:pt idx="10">
                  <c:v>Workplaces</c:v>
                </c:pt>
                <c:pt idx="11">
                  <c:v>Places of worship</c:v>
                </c:pt>
                <c:pt idx="12">
                  <c:v>Other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-19</c:v>
                </c:pt>
                <c:pt idx="1">
                  <c:v>-11</c:v>
                </c:pt>
                <c:pt idx="2">
                  <c:v>-14</c:v>
                </c:pt>
                <c:pt idx="3">
                  <c:v>-9</c:v>
                </c:pt>
                <c:pt idx="4">
                  <c:v>-5</c:v>
                </c:pt>
                <c:pt idx="5">
                  <c:v>-11</c:v>
                </c:pt>
                <c:pt idx="6">
                  <c:v>-13</c:v>
                </c:pt>
                <c:pt idx="7">
                  <c:v>-8</c:v>
                </c:pt>
                <c:pt idx="8">
                  <c:v>-7</c:v>
                </c:pt>
                <c:pt idx="9">
                  <c:v>-13</c:v>
                </c:pt>
                <c:pt idx="10">
                  <c:v>-4</c:v>
                </c:pt>
                <c:pt idx="11">
                  <c:v>-7</c:v>
                </c:pt>
                <c:pt idx="12">
                  <c:v>-24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1898080"/>
        <c:axId val="231898472"/>
      </c:barChart>
      <c:catAx>
        <c:axId val="2318980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1898472"/>
        <c:crosses val="autoZero"/>
        <c:auto val="1"/>
        <c:lblAlgn val="ctr"/>
        <c:lblOffset val="100"/>
        <c:noMultiLvlLbl val="0"/>
      </c:catAx>
      <c:valAx>
        <c:axId val="231898472"/>
        <c:scaling>
          <c:orientation val="minMax"/>
          <c:max val="0"/>
          <c:min val="-50"/>
        </c:scaling>
        <c:delete val="1"/>
        <c:axPos val="t"/>
        <c:numFmt formatCode="General" sourceLinked="1"/>
        <c:majorTickMark val="out"/>
        <c:minorTickMark val="none"/>
        <c:tickLblPos val="nextTo"/>
        <c:crossAx val="231898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2015 (est.) vs 2006 </a:t>
            </a:r>
            <a:br>
              <a:rPr lang="en-US" sz="1200" dirty="0" smtClean="0"/>
            </a:br>
            <a:r>
              <a:rPr lang="en-US" sz="1200" dirty="0" smtClean="0"/>
              <a:t>Change in Trip Volumes (m) </a:t>
            </a:r>
            <a:br>
              <a:rPr lang="en-US" sz="1200" dirty="0" smtClean="0"/>
            </a:br>
            <a:r>
              <a:rPr lang="en-US" sz="1200" baseline="0" dirty="0" smtClean="0"/>
              <a:t>Social Grade</a:t>
            </a:r>
            <a:endParaRPr lang="en-US" sz="12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6600"/>
              </a:solidFill>
            </c:spPr>
          </c:dPt>
          <c:dLbls>
            <c:dLbl>
              <c:idx val="0"/>
              <c:layout>
                <c:manualLayout>
                  <c:x val="-0.3789948509671200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8310440553137223"/>
                  <c:y val="-2.7758494973745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C2DE</c:v>
                </c:pt>
                <c:pt idx="1">
                  <c:v>C1</c:v>
                </c:pt>
                <c:pt idx="2">
                  <c:v>AB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-2.6</c:v>
                </c:pt>
                <c:pt idx="1">
                  <c:v>-0.4</c:v>
                </c:pt>
                <c:pt idx="2" formatCode="General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899648"/>
        <c:axId val="231900040"/>
      </c:barChart>
      <c:catAx>
        <c:axId val="2318996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231900040"/>
        <c:crosses val="autoZero"/>
        <c:auto val="1"/>
        <c:lblAlgn val="ctr"/>
        <c:lblOffset val="100"/>
        <c:noMultiLvlLbl val="0"/>
      </c:catAx>
      <c:valAx>
        <c:axId val="231900040"/>
        <c:scaling>
          <c:orientation val="minMax"/>
          <c:max val="7"/>
          <c:min val="-2"/>
        </c:scaling>
        <c:delete val="1"/>
        <c:axPos val="b"/>
        <c:numFmt formatCode="0.0" sourceLinked="1"/>
        <c:majorTickMark val="out"/>
        <c:minorTickMark val="none"/>
        <c:tickLblPos val="nextTo"/>
        <c:crossAx val="23189964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‘I like to</a:t>
            </a:r>
            <a:r>
              <a:rPr lang="en-US" sz="1400" baseline="0" dirty="0" smtClean="0"/>
              <a:t> find bargains, even when I don’t need to save the money’</a:t>
            </a:r>
            <a:endParaRPr lang="en-US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0.69399999999999995</c:v>
                </c:pt>
                <c:pt idx="1">
                  <c:v>0.66000000000000136</c:v>
                </c:pt>
                <c:pt idx="2">
                  <c:v>0.70800000000000063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513264"/>
        <c:axId val="231513656"/>
      </c:barChart>
      <c:catAx>
        <c:axId val="23151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1513656"/>
        <c:crosses val="autoZero"/>
        <c:auto val="1"/>
        <c:lblAlgn val="ctr"/>
        <c:lblOffset val="100"/>
        <c:noMultiLvlLbl val="0"/>
      </c:catAx>
      <c:valAx>
        <c:axId val="231513656"/>
        <c:scaling>
          <c:orientation val="minMax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231513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2015 (est.) vs 2006 </a:t>
            </a:r>
            <a:br>
              <a:rPr lang="en-US" sz="1200" dirty="0" smtClean="0"/>
            </a:br>
            <a:r>
              <a:rPr lang="en-US" sz="1200" dirty="0" smtClean="0"/>
              <a:t>Change in Trip Volumes (m) </a:t>
            </a:r>
            <a:br>
              <a:rPr lang="en-US" sz="1200" dirty="0" smtClean="0"/>
            </a:br>
            <a:r>
              <a:rPr lang="en-US" sz="1200" baseline="0" dirty="0" smtClean="0"/>
              <a:t>Social Grade</a:t>
            </a:r>
            <a:endParaRPr lang="en-US" sz="12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6600"/>
              </a:solidFill>
            </c:spPr>
          </c:dPt>
          <c:dLbls>
            <c:dLbl>
              <c:idx val="0"/>
              <c:layout>
                <c:manualLayout>
                  <c:x val="-0.3789948509671200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8310440553137223"/>
                  <c:y val="-2.7758494973745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C2DE</c:v>
                </c:pt>
                <c:pt idx="1">
                  <c:v>C1</c:v>
                </c:pt>
                <c:pt idx="2">
                  <c:v>AB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-2.6</c:v>
                </c:pt>
                <c:pt idx="1">
                  <c:v>-0.4</c:v>
                </c:pt>
                <c:pt idx="2" formatCode="General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541896"/>
        <c:axId val="233542288"/>
      </c:barChart>
      <c:catAx>
        <c:axId val="233541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233542288"/>
        <c:crosses val="autoZero"/>
        <c:auto val="1"/>
        <c:lblAlgn val="ctr"/>
        <c:lblOffset val="100"/>
        <c:noMultiLvlLbl val="0"/>
      </c:catAx>
      <c:valAx>
        <c:axId val="233542288"/>
        <c:scaling>
          <c:orientation val="minMax"/>
          <c:max val="7"/>
          <c:min val="-2"/>
        </c:scaling>
        <c:delete val="1"/>
        <c:axPos val="b"/>
        <c:numFmt formatCode="0.0" sourceLinked="1"/>
        <c:majorTickMark val="out"/>
        <c:minorTickMark val="none"/>
        <c:tickLblPos val="nextTo"/>
        <c:crossAx val="2335418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2015 (est.) vs 2006 </a:t>
            </a:r>
            <a:br>
              <a:rPr lang="en-US" sz="1200" dirty="0" smtClean="0"/>
            </a:br>
            <a:r>
              <a:rPr lang="en-US" sz="1200" dirty="0" smtClean="0"/>
              <a:t>Change in Trip Volumes (m) </a:t>
            </a:r>
            <a:br>
              <a:rPr lang="en-US" sz="1200" dirty="0" smtClean="0"/>
            </a:br>
            <a:r>
              <a:rPr lang="en-US" sz="1200" baseline="0" dirty="0" smtClean="0"/>
              <a:t>Age</a:t>
            </a:r>
            <a:endParaRPr lang="en-US" sz="12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layout>
                <c:manualLayout>
                  <c:x val="-0.3004695946433014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55+</c:v>
                </c:pt>
                <c:pt idx="1">
                  <c:v>35-54</c:v>
                </c:pt>
                <c:pt idx="2">
                  <c:v>16-34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3.4</c:v>
                </c:pt>
                <c:pt idx="1">
                  <c:v>0.3</c:v>
                </c:pt>
                <c:pt idx="2">
                  <c:v>-1.5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543072"/>
        <c:axId val="233543464"/>
      </c:barChart>
      <c:catAx>
        <c:axId val="233543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233543464"/>
        <c:crosses val="autoZero"/>
        <c:auto val="1"/>
        <c:lblAlgn val="ctr"/>
        <c:lblOffset val="100"/>
        <c:noMultiLvlLbl val="0"/>
      </c:catAx>
      <c:valAx>
        <c:axId val="233543464"/>
        <c:scaling>
          <c:orientation val="minMax"/>
          <c:max val="7"/>
          <c:min val="-2"/>
        </c:scaling>
        <c:delete val="1"/>
        <c:axPos val="b"/>
        <c:numFmt formatCode="General" sourceLinked="1"/>
        <c:majorTickMark val="out"/>
        <c:minorTickMark val="none"/>
        <c:tickLblPos val="nextTo"/>
        <c:crossAx val="2335430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CPI and Wage growth, % change year</a:t>
            </a:r>
            <a:r>
              <a:rPr lang="en-GB" baseline="0" dirty="0" smtClean="0"/>
              <a:t> on year</a:t>
            </a:r>
            <a:endParaRPr lang="en-GB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1711747837075929E-2"/>
          <c:y val="3.2949893757417012E-2"/>
          <c:w val="0.91900578399922228"/>
          <c:h val="0.86041158533554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Earnings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Sheet1!$B$2:$B$36</c:f>
              <c:numCache>
                <c:formatCode>0.0%</c:formatCode>
                <c:ptCount val="35"/>
                <c:pt idx="0">
                  <c:v>0.1</c:v>
                </c:pt>
                <c:pt idx="1">
                  <c:v>8.8000000000000064E-2</c:v>
                </c:pt>
                <c:pt idx="2">
                  <c:v>5.5999999999999994E-2</c:v>
                </c:pt>
                <c:pt idx="3">
                  <c:v>3.4000000000000002E-2</c:v>
                </c:pt>
                <c:pt idx="4">
                  <c:v>3.0000000000000002E-2</c:v>
                </c:pt>
                <c:pt idx="5">
                  <c:v>3.3000000000000002E-2</c:v>
                </c:pt>
                <c:pt idx="6">
                  <c:v>3.1000000000000052E-2</c:v>
                </c:pt>
                <c:pt idx="7">
                  <c:v>4.1000000000000002E-2</c:v>
                </c:pt>
                <c:pt idx="8">
                  <c:v>7.0000000000000021E-2</c:v>
                </c:pt>
                <c:pt idx="9">
                  <c:v>4.5000000000000012E-2</c:v>
                </c:pt>
                <c:pt idx="10">
                  <c:v>5.1000000000000004E-2</c:v>
                </c:pt>
                <c:pt idx="11">
                  <c:v>5.1000000000000004E-2</c:v>
                </c:pt>
                <c:pt idx="12">
                  <c:v>2.6000000000000002E-2</c:v>
                </c:pt>
                <c:pt idx="13">
                  <c:v>3.6000000000000011E-2</c:v>
                </c:pt>
                <c:pt idx="14">
                  <c:v>3.6000000000000011E-2</c:v>
                </c:pt>
                <c:pt idx="15">
                  <c:v>2.3E-2</c:v>
                </c:pt>
                <c:pt idx="16">
                  <c:v>4.5999999999999999E-2</c:v>
                </c:pt>
                <c:pt idx="17">
                  <c:v>5.2000000000000032E-2</c:v>
                </c:pt>
                <c:pt idx="18">
                  <c:v>2.3E-2</c:v>
                </c:pt>
                <c:pt idx="19">
                  <c:v>1.8000000000000023E-2</c:v>
                </c:pt>
                <c:pt idx="20">
                  <c:v>2.6000000000000002E-2</c:v>
                </c:pt>
                <c:pt idx="21">
                  <c:v>1.2E-2</c:v>
                </c:pt>
                <c:pt idx="22">
                  <c:v>1.8000000000000023E-2</c:v>
                </c:pt>
                <c:pt idx="23">
                  <c:v>1.6000000000000021E-2</c:v>
                </c:pt>
                <c:pt idx="24">
                  <c:v>1.2E-2</c:v>
                </c:pt>
                <c:pt idx="25">
                  <c:v>2.6000000000000002E-2</c:v>
                </c:pt>
                <c:pt idx="26">
                  <c:v>3.7000000000000012E-2</c:v>
                </c:pt>
                <c:pt idx="27">
                  <c:v>3.3000000000000002E-2</c:v>
                </c:pt>
                <c:pt idx="28">
                  <c:v>3.2000000000000042E-2</c:v>
                </c:pt>
                <c:pt idx="29">
                  <c:v>3.4000000000000002E-2</c:v>
                </c:pt>
                <c:pt idx="30">
                  <c:v>3.7000000000000012E-2</c:v>
                </c:pt>
                <c:pt idx="31">
                  <c:v>3.9000000000000014E-2</c:v>
                </c:pt>
                <c:pt idx="32">
                  <c:v>4.0000000000000022E-2</c:v>
                </c:pt>
                <c:pt idx="33">
                  <c:v>4.1000000000000002E-2</c:v>
                </c:pt>
                <c:pt idx="34">
                  <c:v>4.1000000000000002E-2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CPI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Sheet1!$C$2:$C$36</c:f>
              <c:numCache>
                <c:formatCode>0.0%</c:formatCode>
                <c:ptCount val="35"/>
                <c:pt idx="0">
                  <c:v>7.0000000000000021E-2</c:v>
                </c:pt>
                <c:pt idx="1">
                  <c:v>7.5000000000000011E-2</c:v>
                </c:pt>
                <c:pt idx="2">
                  <c:v>4.3000000000000003E-2</c:v>
                </c:pt>
                <c:pt idx="3">
                  <c:v>2.5000000000000001E-2</c:v>
                </c:pt>
                <c:pt idx="4">
                  <c:v>2.0000000000000011E-2</c:v>
                </c:pt>
                <c:pt idx="5">
                  <c:v>2.7000000000000059E-2</c:v>
                </c:pt>
                <c:pt idx="6">
                  <c:v>2.5000000000000001E-2</c:v>
                </c:pt>
                <c:pt idx="7">
                  <c:v>1.8000000000000023E-2</c:v>
                </c:pt>
                <c:pt idx="8">
                  <c:v>1.6000000000000021E-2</c:v>
                </c:pt>
                <c:pt idx="9">
                  <c:v>1.3000000000000001E-2</c:v>
                </c:pt>
                <c:pt idx="10">
                  <c:v>8.000000000000021E-3</c:v>
                </c:pt>
                <c:pt idx="11">
                  <c:v>1.2E-2</c:v>
                </c:pt>
                <c:pt idx="12">
                  <c:v>1.3000000000000001E-2</c:v>
                </c:pt>
                <c:pt idx="13">
                  <c:v>1.3999999999999999E-2</c:v>
                </c:pt>
                <c:pt idx="14">
                  <c:v>1.3000000000000001E-2</c:v>
                </c:pt>
                <c:pt idx="15">
                  <c:v>2.0000000000000011E-2</c:v>
                </c:pt>
                <c:pt idx="16">
                  <c:v>2.3E-2</c:v>
                </c:pt>
                <c:pt idx="17">
                  <c:v>2.3E-2</c:v>
                </c:pt>
                <c:pt idx="18">
                  <c:v>3.6000000000000011E-2</c:v>
                </c:pt>
                <c:pt idx="19">
                  <c:v>2.2000000000000016E-2</c:v>
                </c:pt>
                <c:pt idx="20">
                  <c:v>3.3000000000000002E-2</c:v>
                </c:pt>
                <c:pt idx="21">
                  <c:v>4.5000000000000012E-2</c:v>
                </c:pt>
                <c:pt idx="22">
                  <c:v>2.8000000000000001E-2</c:v>
                </c:pt>
                <c:pt idx="23">
                  <c:v>2.6000000000000002E-2</c:v>
                </c:pt>
                <c:pt idx="24">
                  <c:v>1.4999999999999998E-2</c:v>
                </c:pt>
                <c:pt idx="25">
                  <c:v>1.0000000000000026E-3</c:v>
                </c:pt>
                <c:pt idx="26">
                  <c:v>1.2E-2</c:v>
                </c:pt>
                <c:pt idx="27">
                  <c:v>1.7000000000000001E-2</c:v>
                </c:pt>
                <c:pt idx="28">
                  <c:v>1.8000000000000023E-2</c:v>
                </c:pt>
                <c:pt idx="29">
                  <c:v>1.8000000000000023E-2</c:v>
                </c:pt>
                <c:pt idx="30">
                  <c:v>1.9000000000000038E-2</c:v>
                </c:pt>
                <c:pt idx="31">
                  <c:v>2.0000000000000011E-2</c:v>
                </c:pt>
                <c:pt idx="32">
                  <c:v>2.0000000000000011E-2</c:v>
                </c:pt>
                <c:pt idx="33">
                  <c:v>2.0000000000000011E-2</c:v>
                </c:pt>
                <c:pt idx="34">
                  <c:v>2.0000000000000011E-2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378744"/>
        <c:axId val="191053704"/>
      </c:lineChart>
      <c:catAx>
        <c:axId val="228378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91053704"/>
        <c:crosses val="autoZero"/>
        <c:auto val="1"/>
        <c:lblAlgn val="ctr"/>
        <c:lblOffset val="100"/>
        <c:noMultiLvlLbl val="0"/>
      </c:catAx>
      <c:valAx>
        <c:axId val="19105370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228378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881172839506171"/>
          <c:y val="0.16334910382608148"/>
          <c:w val="0.12039357927481327"/>
          <c:h val="0.1696830044788258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2015 (est.) vs 2006 </a:t>
            </a:r>
            <a:br>
              <a:rPr lang="en-US" sz="1200" dirty="0" smtClean="0"/>
            </a:br>
            <a:r>
              <a:rPr lang="en-US" sz="1200" dirty="0" smtClean="0"/>
              <a:t>Change in Trip Volumes (m) </a:t>
            </a:r>
            <a:br>
              <a:rPr lang="en-US" sz="1200" dirty="0" smtClean="0"/>
            </a:br>
            <a:r>
              <a:rPr lang="en-US" sz="1200" baseline="0" dirty="0" smtClean="0"/>
              <a:t>Social Grade</a:t>
            </a:r>
            <a:endParaRPr lang="en-US" sz="12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6600"/>
              </a:solidFill>
            </c:spPr>
          </c:dPt>
          <c:dLbls>
            <c:dLbl>
              <c:idx val="0"/>
              <c:layout>
                <c:manualLayout>
                  <c:x val="-0.3789948509671200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8310440553137223"/>
                  <c:y val="-2.7758494973745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C2DE</c:v>
                </c:pt>
                <c:pt idx="1">
                  <c:v>C1</c:v>
                </c:pt>
                <c:pt idx="2">
                  <c:v>AB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-2.6</c:v>
                </c:pt>
                <c:pt idx="1">
                  <c:v>-0.4</c:v>
                </c:pt>
                <c:pt idx="2" formatCode="General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131704"/>
        <c:axId val="228132096"/>
      </c:barChart>
      <c:catAx>
        <c:axId val="228131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228132096"/>
        <c:crosses val="autoZero"/>
        <c:auto val="1"/>
        <c:lblAlgn val="ctr"/>
        <c:lblOffset val="100"/>
        <c:noMultiLvlLbl val="0"/>
      </c:catAx>
      <c:valAx>
        <c:axId val="228132096"/>
        <c:scaling>
          <c:orientation val="minMax"/>
          <c:max val="7"/>
          <c:min val="-2"/>
        </c:scaling>
        <c:delete val="1"/>
        <c:axPos val="b"/>
        <c:numFmt formatCode="0.0" sourceLinked="1"/>
        <c:majorTickMark val="out"/>
        <c:minorTickMark val="none"/>
        <c:tickLblPos val="nextTo"/>
        <c:crossAx val="22813170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2015 (est.) vs 2006 </a:t>
            </a:r>
            <a:br>
              <a:rPr lang="en-US" sz="1200" dirty="0" smtClean="0"/>
            </a:br>
            <a:r>
              <a:rPr lang="en-US" sz="1200" dirty="0" smtClean="0"/>
              <a:t>Change in Trip Volumes (m) </a:t>
            </a:r>
            <a:br>
              <a:rPr lang="en-US" sz="1200" dirty="0" smtClean="0"/>
            </a:br>
            <a:r>
              <a:rPr lang="en-US" sz="1200" baseline="0" dirty="0" smtClean="0"/>
              <a:t>Age</a:t>
            </a:r>
            <a:endParaRPr lang="en-US" sz="12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layout>
                <c:manualLayout>
                  <c:x val="-0.3004695946433014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55+</c:v>
                </c:pt>
                <c:pt idx="1">
                  <c:v>35-54</c:v>
                </c:pt>
                <c:pt idx="2">
                  <c:v>16-34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3.4</c:v>
                </c:pt>
                <c:pt idx="1">
                  <c:v>0.3</c:v>
                </c:pt>
                <c:pt idx="2">
                  <c:v>-1.5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132880"/>
        <c:axId val="228133272"/>
      </c:barChart>
      <c:catAx>
        <c:axId val="228132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228133272"/>
        <c:crosses val="autoZero"/>
        <c:auto val="1"/>
        <c:lblAlgn val="ctr"/>
        <c:lblOffset val="100"/>
        <c:noMultiLvlLbl val="0"/>
      </c:catAx>
      <c:valAx>
        <c:axId val="228133272"/>
        <c:scaling>
          <c:orientation val="minMax"/>
          <c:max val="7"/>
          <c:min val="-2"/>
        </c:scaling>
        <c:delete val="1"/>
        <c:axPos val="b"/>
        <c:numFmt formatCode="General" sourceLinked="1"/>
        <c:majorTickMark val="out"/>
        <c:minorTickMark val="none"/>
        <c:tickLblPos val="nextTo"/>
        <c:crossAx val="22813288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2015 (est.) vs 2006</a:t>
            </a:r>
            <a:br>
              <a:rPr lang="en-US" sz="1200" dirty="0" smtClean="0"/>
            </a:br>
            <a:r>
              <a:rPr lang="en-US" sz="1200" dirty="0" smtClean="0"/>
              <a:t>Change in Trip Volumes (m) </a:t>
            </a:r>
            <a:br>
              <a:rPr lang="en-US" sz="1200" dirty="0" smtClean="0"/>
            </a:br>
            <a:r>
              <a:rPr lang="en-US" sz="1200" baseline="0" dirty="0" smtClean="0"/>
              <a:t>Destination Type</a:t>
            </a:r>
            <a:endParaRPr lang="en-US" sz="12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6600"/>
              </a:solidFill>
            </c:spPr>
          </c:dPt>
          <c:dLbls>
            <c:dLbl>
              <c:idx val="0"/>
              <c:layout>
                <c:manualLayout>
                  <c:x val="-0.2394367082313808"/>
                  <c:y val="-5.5516989947490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Seaside</c:v>
                </c:pt>
                <c:pt idx="1">
                  <c:v>Countryside</c:v>
                </c:pt>
                <c:pt idx="2">
                  <c:v>City / Large Town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-0.7</c:v>
                </c:pt>
                <c:pt idx="1">
                  <c:v>1.2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134056"/>
        <c:axId val="228134448"/>
      </c:barChart>
      <c:catAx>
        <c:axId val="228134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228134448"/>
        <c:crosses val="autoZero"/>
        <c:auto val="1"/>
        <c:lblAlgn val="ctr"/>
        <c:lblOffset val="100"/>
        <c:noMultiLvlLbl val="0"/>
      </c:catAx>
      <c:valAx>
        <c:axId val="228134448"/>
        <c:scaling>
          <c:orientation val="minMax"/>
          <c:max val="7"/>
          <c:min val="-2"/>
        </c:scaling>
        <c:delete val="1"/>
        <c:axPos val="b"/>
        <c:numFmt formatCode="General" sourceLinked="1"/>
        <c:majorTickMark val="out"/>
        <c:minorTickMark val="none"/>
        <c:tickLblPos val="nextTo"/>
        <c:crossAx val="22813405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GB" sz="1600" dirty="0" smtClean="0"/>
              <a:t>Domestic Holiday Trips in England </a:t>
            </a:r>
          </a:p>
          <a:p>
            <a:pPr>
              <a:defRPr sz="1600"/>
            </a:pPr>
            <a:r>
              <a:rPr lang="en-GB" sz="1600" dirty="0" smtClean="0"/>
              <a:t>Average Length (Nights)</a:t>
            </a:r>
            <a:endParaRPr lang="en-GB" sz="16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Holidays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Sheet1!$B$1:$DJ$1</c:f>
              <c:strCache>
                <c:ptCount val="113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Oct-10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  <c:pt idx="105">
                  <c:v>Jan-15</c:v>
                </c:pt>
                <c:pt idx="106">
                  <c:v>Feb-15</c:v>
                </c:pt>
                <c:pt idx="107">
                  <c:v>Mar-15</c:v>
                </c:pt>
                <c:pt idx="108">
                  <c:v>Apr-15</c:v>
                </c:pt>
                <c:pt idx="109">
                  <c:v>May-15</c:v>
                </c:pt>
                <c:pt idx="110">
                  <c:v>Jun-15</c:v>
                </c:pt>
                <c:pt idx="111">
                  <c:v>Jul-15</c:v>
                </c:pt>
                <c:pt idx="112">
                  <c:v>Aug-15</c:v>
                </c:pt>
              </c:strCache>
            </c:strRef>
          </c:cat>
          <c:val>
            <c:numRef>
              <c:f>Sheet1!$B$2:$DJ$2</c:f>
              <c:numCache>
                <c:formatCode>General</c:formatCode>
                <c:ptCount val="113"/>
                <c:pt idx="0">
                  <c:v>3.65</c:v>
                </c:pt>
                <c:pt idx="1">
                  <c:v>3.65</c:v>
                </c:pt>
                <c:pt idx="2">
                  <c:v>3.61</c:v>
                </c:pt>
                <c:pt idx="3">
                  <c:v>3.63</c:v>
                </c:pt>
                <c:pt idx="4">
                  <c:v>3.62</c:v>
                </c:pt>
                <c:pt idx="5">
                  <c:v>3.6</c:v>
                </c:pt>
                <c:pt idx="6">
                  <c:v>3.62</c:v>
                </c:pt>
                <c:pt idx="7">
                  <c:v>3.61</c:v>
                </c:pt>
                <c:pt idx="8">
                  <c:v>3.59</c:v>
                </c:pt>
                <c:pt idx="9">
                  <c:v>3.59</c:v>
                </c:pt>
                <c:pt idx="10">
                  <c:v>3.58</c:v>
                </c:pt>
                <c:pt idx="11">
                  <c:v>3.57</c:v>
                </c:pt>
                <c:pt idx="12">
                  <c:v>3.56</c:v>
                </c:pt>
                <c:pt idx="13">
                  <c:v>3.56</c:v>
                </c:pt>
                <c:pt idx="14">
                  <c:v>3.6</c:v>
                </c:pt>
                <c:pt idx="15">
                  <c:v>3.58</c:v>
                </c:pt>
                <c:pt idx="16">
                  <c:v>3.6</c:v>
                </c:pt>
                <c:pt idx="17">
                  <c:v>3.59</c:v>
                </c:pt>
                <c:pt idx="18">
                  <c:v>3.61</c:v>
                </c:pt>
                <c:pt idx="19">
                  <c:v>3.61</c:v>
                </c:pt>
                <c:pt idx="20">
                  <c:v>3.66</c:v>
                </c:pt>
                <c:pt idx="21">
                  <c:v>3.66</c:v>
                </c:pt>
                <c:pt idx="22">
                  <c:v>3.65</c:v>
                </c:pt>
                <c:pt idx="23">
                  <c:v>3.67</c:v>
                </c:pt>
                <c:pt idx="24">
                  <c:v>3.71</c:v>
                </c:pt>
                <c:pt idx="25">
                  <c:v>3.69</c:v>
                </c:pt>
                <c:pt idx="26">
                  <c:v>3.69</c:v>
                </c:pt>
                <c:pt idx="27">
                  <c:v>3.66</c:v>
                </c:pt>
                <c:pt idx="28">
                  <c:v>3.59</c:v>
                </c:pt>
                <c:pt idx="29">
                  <c:v>3.61</c:v>
                </c:pt>
                <c:pt idx="30">
                  <c:v>3.58</c:v>
                </c:pt>
                <c:pt idx="31">
                  <c:v>3.6</c:v>
                </c:pt>
                <c:pt idx="32">
                  <c:v>3.57</c:v>
                </c:pt>
                <c:pt idx="33">
                  <c:v>3.57</c:v>
                </c:pt>
                <c:pt idx="34">
                  <c:v>3.58</c:v>
                </c:pt>
                <c:pt idx="35">
                  <c:v>3.57</c:v>
                </c:pt>
                <c:pt idx="36">
                  <c:v>3.58</c:v>
                </c:pt>
                <c:pt idx="37">
                  <c:v>3.58</c:v>
                </c:pt>
                <c:pt idx="38">
                  <c:v>3.57</c:v>
                </c:pt>
                <c:pt idx="39">
                  <c:v>3.57</c:v>
                </c:pt>
                <c:pt idx="40">
                  <c:v>3.61</c:v>
                </c:pt>
                <c:pt idx="41">
                  <c:v>3.61</c:v>
                </c:pt>
                <c:pt idx="42">
                  <c:v>3.6</c:v>
                </c:pt>
                <c:pt idx="43">
                  <c:v>3.58</c:v>
                </c:pt>
                <c:pt idx="44">
                  <c:v>3.58</c:v>
                </c:pt>
                <c:pt idx="45">
                  <c:v>3.57</c:v>
                </c:pt>
                <c:pt idx="46">
                  <c:v>3.57</c:v>
                </c:pt>
                <c:pt idx="47">
                  <c:v>3.57</c:v>
                </c:pt>
                <c:pt idx="48">
                  <c:v>3.56</c:v>
                </c:pt>
                <c:pt idx="49">
                  <c:v>3.52</c:v>
                </c:pt>
                <c:pt idx="50">
                  <c:v>3.52</c:v>
                </c:pt>
                <c:pt idx="51">
                  <c:v>3.52</c:v>
                </c:pt>
                <c:pt idx="52">
                  <c:v>3.49</c:v>
                </c:pt>
                <c:pt idx="53">
                  <c:v>3.48</c:v>
                </c:pt>
                <c:pt idx="54">
                  <c:v>3.49</c:v>
                </c:pt>
                <c:pt idx="55">
                  <c:v>3.49</c:v>
                </c:pt>
                <c:pt idx="56">
                  <c:v>3.48</c:v>
                </c:pt>
                <c:pt idx="57">
                  <c:v>3.49</c:v>
                </c:pt>
                <c:pt idx="58">
                  <c:v>3.47</c:v>
                </c:pt>
                <c:pt idx="59">
                  <c:v>3.45</c:v>
                </c:pt>
                <c:pt idx="60">
                  <c:v>3.45</c:v>
                </c:pt>
                <c:pt idx="61">
                  <c:v>3.49</c:v>
                </c:pt>
                <c:pt idx="62">
                  <c:v>3.49</c:v>
                </c:pt>
                <c:pt idx="63">
                  <c:v>3.46</c:v>
                </c:pt>
                <c:pt idx="64">
                  <c:v>3.47</c:v>
                </c:pt>
                <c:pt idx="65">
                  <c:v>3.45</c:v>
                </c:pt>
                <c:pt idx="66">
                  <c:v>3.45</c:v>
                </c:pt>
                <c:pt idx="67">
                  <c:v>3.44</c:v>
                </c:pt>
                <c:pt idx="68">
                  <c:v>3.42</c:v>
                </c:pt>
                <c:pt idx="69">
                  <c:v>3.42</c:v>
                </c:pt>
                <c:pt idx="70">
                  <c:v>3.42</c:v>
                </c:pt>
                <c:pt idx="71">
                  <c:v>3.42</c:v>
                </c:pt>
                <c:pt idx="72" formatCode="0.00">
                  <c:v>3.3956977073308803</c:v>
                </c:pt>
                <c:pt idx="73" formatCode="0.00">
                  <c:v>3.363167408844407</c:v>
                </c:pt>
                <c:pt idx="74">
                  <c:v>3.35</c:v>
                </c:pt>
                <c:pt idx="75">
                  <c:v>3.37</c:v>
                </c:pt>
                <c:pt idx="76" formatCode="0.00">
                  <c:v>3.3886584289496913</c:v>
                </c:pt>
                <c:pt idx="77" formatCode="0.00">
                  <c:v>3.4053223703114295</c:v>
                </c:pt>
                <c:pt idx="78" formatCode="0.00">
                  <c:v>3.3947601934424783</c:v>
                </c:pt>
                <c:pt idx="79" formatCode="0.00">
                  <c:v>3.3849051644837704</c:v>
                </c:pt>
                <c:pt idx="80" formatCode="0.00">
                  <c:v>3.4</c:v>
                </c:pt>
                <c:pt idx="81" formatCode="0.00">
                  <c:v>3.3899638296945138</c:v>
                </c:pt>
                <c:pt idx="82" formatCode="0.00">
                  <c:v>3.3785739115321101</c:v>
                </c:pt>
                <c:pt idx="83" formatCode="0.00">
                  <c:v>3.4000611580717726</c:v>
                </c:pt>
                <c:pt idx="84" formatCode="0.00">
                  <c:v>3.40108038125851</c:v>
                </c:pt>
                <c:pt idx="85" formatCode="0.00">
                  <c:v>3.4038892551087674</c:v>
                </c:pt>
                <c:pt idx="86" formatCode="0.00">
                  <c:v>3.3798475306595956</c:v>
                </c:pt>
                <c:pt idx="87" formatCode="0.00">
                  <c:v>3.3736186787457063</c:v>
                </c:pt>
                <c:pt idx="88" formatCode="0.00">
                  <c:v>3.3372743424949003</c:v>
                </c:pt>
                <c:pt idx="89" formatCode="0.00">
                  <c:v>3.3239707409781003</c:v>
                </c:pt>
                <c:pt idx="90" formatCode="0.00">
                  <c:v>3.3419659401747115</c:v>
                </c:pt>
                <c:pt idx="91" formatCode="0.00">
                  <c:v>3.3271979592734309</c:v>
                </c:pt>
                <c:pt idx="92" formatCode="0.00">
                  <c:v>3.3326358901304372</c:v>
                </c:pt>
                <c:pt idx="93" formatCode="0.00">
                  <c:v>3.3387641698155144</c:v>
                </c:pt>
                <c:pt idx="94" formatCode="0.00">
                  <c:v>3.3492197011621476</c:v>
                </c:pt>
                <c:pt idx="95" formatCode="0.00">
                  <c:v>3.3297760240342589</c:v>
                </c:pt>
                <c:pt idx="96" formatCode="0.00">
                  <c:v>3.3384002492655576</c:v>
                </c:pt>
                <c:pt idx="97" formatCode="0.00">
                  <c:v>3.3266742388810928</c:v>
                </c:pt>
                <c:pt idx="98" formatCode="0.00">
                  <c:v>3.3242442741187901</c:v>
                </c:pt>
                <c:pt idx="99" formatCode="0.00">
                  <c:v>3.3172180775074263</c:v>
                </c:pt>
                <c:pt idx="100" formatCode="0.00">
                  <c:v>3.3047381429837253</c:v>
                </c:pt>
                <c:pt idx="101" formatCode="0.00">
                  <c:v>3.2722113178991181</c:v>
                </c:pt>
                <c:pt idx="102" formatCode="0.00">
                  <c:v>3.2677480464125028</c:v>
                </c:pt>
                <c:pt idx="103" formatCode="0.00">
                  <c:v>3.3420375361157646</c:v>
                </c:pt>
                <c:pt idx="104" formatCode="0.00">
                  <c:v>3.3709040033381608</c:v>
                </c:pt>
                <c:pt idx="105" formatCode="0.00">
                  <c:v>3.3633493244566277</c:v>
                </c:pt>
                <c:pt idx="106" formatCode="0.00">
                  <c:v>3.3577872049931732</c:v>
                </c:pt>
                <c:pt idx="107" formatCode="0.00">
                  <c:v>3.3646984985274946</c:v>
                </c:pt>
                <c:pt idx="108" formatCode="0.00">
                  <c:v>3.3814873876485936</c:v>
                </c:pt>
                <c:pt idx="109" formatCode="0.00">
                  <c:v>3.407506053268766</c:v>
                </c:pt>
                <c:pt idx="110" formatCode="0.00">
                  <c:v>3.4121611757263128</c:v>
                </c:pt>
                <c:pt idx="111" formatCode="0.00">
                  <c:v>3.3782163497278246</c:v>
                </c:pt>
                <c:pt idx="112" formatCode="0.00">
                  <c:v>3.3712150157608174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460752"/>
        <c:axId val="234461144"/>
      </c:lineChart>
      <c:catAx>
        <c:axId val="23446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34461144"/>
        <c:crosses val="autoZero"/>
        <c:auto val="1"/>
        <c:lblAlgn val="ctr"/>
        <c:lblOffset val="100"/>
        <c:noMultiLvlLbl val="0"/>
      </c:catAx>
      <c:valAx>
        <c:axId val="234461144"/>
        <c:scaling>
          <c:orientation val="minMax"/>
          <c:max val="4"/>
          <c:min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4460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u="sng"/>
            </a:pPr>
            <a:r>
              <a:rPr lang="en-GB" sz="1400" u="sng" dirty="0" smtClean="0"/>
              <a:t>Period between accommodation</a:t>
            </a:r>
            <a:r>
              <a:rPr lang="en-GB" sz="1400" u="sng" baseline="0" dirty="0" smtClean="0"/>
              <a:t> booking and domestic holiday</a:t>
            </a:r>
            <a:endParaRPr lang="en-GB" sz="1400" u="sng" dirty="0"/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days or less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Longer Breaks (4+ nights)</c:v>
                </c:pt>
                <c:pt idx="1">
                  <c:v>Short Breaks (1-3 nights)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0.11</c:v>
                </c:pt>
                <c:pt idx="1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2-3 weeks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Longer Breaks (4+ nights)</c:v>
                </c:pt>
                <c:pt idx="1">
                  <c:v>Short Breaks (1-3 nights)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About a month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Longer Breaks (4+ nights)</c:v>
                </c:pt>
                <c:pt idx="1">
                  <c:v>Short Breaks (1-3 nights)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0.11</c:v>
                </c:pt>
                <c:pt idx="1">
                  <c:v>0.18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 months or more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Longer Breaks (4+ nights)</c:v>
                </c:pt>
                <c:pt idx="1">
                  <c:v>Short Breaks (1-3 nights)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0.61</c:v>
                </c:pt>
                <c:pt idx="1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34462320"/>
        <c:axId val="234462712"/>
      </c:barChart>
      <c:catAx>
        <c:axId val="2344623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34462712"/>
        <c:crosses val="autoZero"/>
        <c:auto val="1"/>
        <c:lblAlgn val="ctr"/>
        <c:lblOffset val="100"/>
        <c:noMultiLvlLbl val="0"/>
      </c:catAx>
      <c:valAx>
        <c:axId val="234462712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2344623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054059810606802E-2"/>
          <c:y val="3.3355671942489597E-2"/>
          <c:w val="0.89016625940064098"/>
          <c:h val="0.85027821176821705"/>
        </c:manualLayout>
      </c:layout>
      <c:areaChart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£/Euro Exchange Rate</c:v>
                </c:pt>
              </c:strCache>
            </c:strRef>
          </c:tx>
          <c:spPr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 w="25400">
              <a:solidFill>
                <a:schemeClr val="accent4"/>
              </a:solidFill>
            </a:ln>
          </c:spPr>
          <c:cat>
            <c:strRef>
              <c:f>Sheet1!$B$1:$DM$1</c:f>
              <c:strCache>
                <c:ptCount val="11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Jan2</c:v>
                </c:pt>
                <c:pt idx="13">
                  <c:v>Feb3</c:v>
                </c:pt>
                <c:pt idx="14">
                  <c:v>Mar4</c:v>
                </c:pt>
                <c:pt idx="15">
                  <c:v>Apr5</c:v>
                </c:pt>
                <c:pt idx="16">
                  <c:v>May6</c:v>
                </c:pt>
                <c:pt idx="17">
                  <c:v>Jun7</c:v>
                </c:pt>
                <c:pt idx="18">
                  <c:v>Jul8</c:v>
                </c:pt>
                <c:pt idx="19">
                  <c:v>Aug9</c:v>
                </c:pt>
                <c:pt idx="20">
                  <c:v>Sep10</c:v>
                </c:pt>
                <c:pt idx="21">
                  <c:v>Oct11</c:v>
                </c:pt>
                <c:pt idx="22">
                  <c:v>Nov12</c:v>
                </c:pt>
                <c:pt idx="23">
                  <c:v>Dec13</c:v>
                </c:pt>
                <c:pt idx="24">
                  <c:v>Jan-08</c:v>
                </c:pt>
                <c:pt idx="25">
                  <c:v>Feb-08</c:v>
                </c:pt>
                <c:pt idx="26">
                  <c:v>Mar-08</c:v>
                </c:pt>
                <c:pt idx="27">
                  <c:v>Apr-08</c:v>
                </c:pt>
                <c:pt idx="28">
                  <c:v>May-08</c:v>
                </c:pt>
                <c:pt idx="29">
                  <c:v>Jun-08</c:v>
                </c:pt>
                <c:pt idx="30">
                  <c:v>Jul-08</c:v>
                </c:pt>
                <c:pt idx="31">
                  <c:v>Aug-08</c:v>
                </c:pt>
                <c:pt idx="32">
                  <c:v>Sep-08</c:v>
                </c:pt>
                <c:pt idx="33">
                  <c:v>Oct-08</c:v>
                </c:pt>
                <c:pt idx="34">
                  <c:v>Nov-08</c:v>
                </c:pt>
                <c:pt idx="35">
                  <c:v>Dec-08</c:v>
                </c:pt>
                <c:pt idx="36">
                  <c:v>Jan-09</c:v>
                </c:pt>
                <c:pt idx="37">
                  <c:v>Feb-09</c:v>
                </c:pt>
                <c:pt idx="38">
                  <c:v>Mar-09</c:v>
                </c:pt>
                <c:pt idx="39">
                  <c:v>Apr-09</c:v>
                </c:pt>
                <c:pt idx="40">
                  <c:v>May-09</c:v>
                </c:pt>
                <c:pt idx="41">
                  <c:v>Jun-09</c:v>
                </c:pt>
                <c:pt idx="42">
                  <c:v>Jul-09</c:v>
                </c:pt>
                <c:pt idx="43">
                  <c:v>Aug-09</c:v>
                </c:pt>
                <c:pt idx="44">
                  <c:v>Sep-09</c:v>
                </c:pt>
                <c:pt idx="45">
                  <c:v>Oct-09</c:v>
                </c:pt>
                <c:pt idx="46">
                  <c:v>Nov-09</c:v>
                </c:pt>
                <c:pt idx="47">
                  <c:v>Dec-09</c:v>
                </c:pt>
                <c:pt idx="48">
                  <c:v>Jan-10</c:v>
                </c:pt>
                <c:pt idx="49">
                  <c:v>Feb-10</c:v>
                </c:pt>
                <c:pt idx="50">
                  <c:v>Mar-10</c:v>
                </c:pt>
                <c:pt idx="51">
                  <c:v>Apr-10</c:v>
                </c:pt>
                <c:pt idx="52">
                  <c:v>May-10</c:v>
                </c:pt>
                <c:pt idx="53">
                  <c:v>Jun-10</c:v>
                </c:pt>
                <c:pt idx="54">
                  <c:v>Jul-10</c:v>
                </c:pt>
                <c:pt idx="55">
                  <c:v>Aug-10</c:v>
                </c:pt>
                <c:pt idx="56">
                  <c:v>Sep-10</c:v>
                </c:pt>
                <c:pt idx="57">
                  <c:v>Oct-10</c:v>
                </c:pt>
                <c:pt idx="58">
                  <c:v>Nov-10</c:v>
                </c:pt>
                <c:pt idx="59">
                  <c:v>Dec-10</c:v>
                </c:pt>
                <c:pt idx="60">
                  <c:v>Jan-11</c:v>
                </c:pt>
                <c:pt idx="61">
                  <c:v>Feb-11</c:v>
                </c:pt>
                <c:pt idx="62">
                  <c:v>Mar-11</c:v>
                </c:pt>
                <c:pt idx="63">
                  <c:v>Apr-11</c:v>
                </c:pt>
                <c:pt idx="64">
                  <c:v>May-11</c:v>
                </c:pt>
                <c:pt idx="65">
                  <c:v>Jun-11</c:v>
                </c:pt>
                <c:pt idx="66">
                  <c:v>Jul-11</c:v>
                </c:pt>
                <c:pt idx="67">
                  <c:v>Aug-11</c:v>
                </c:pt>
                <c:pt idx="68">
                  <c:v>Sep-11</c:v>
                </c:pt>
                <c:pt idx="69">
                  <c:v>Oct-11</c:v>
                </c:pt>
                <c:pt idx="70">
                  <c:v>Nov-11</c:v>
                </c:pt>
                <c:pt idx="71">
                  <c:v>Dec-11</c:v>
                </c:pt>
                <c:pt idx="72">
                  <c:v>Jan-12</c:v>
                </c:pt>
                <c:pt idx="73">
                  <c:v>Feb-12</c:v>
                </c:pt>
                <c:pt idx="74">
                  <c:v>Mar-12</c:v>
                </c:pt>
                <c:pt idx="75">
                  <c:v>Apr-12</c:v>
                </c:pt>
                <c:pt idx="76">
                  <c:v>May-12</c:v>
                </c:pt>
                <c:pt idx="77">
                  <c:v>Jun-12</c:v>
                </c:pt>
                <c:pt idx="78">
                  <c:v>Jul-12</c:v>
                </c:pt>
                <c:pt idx="79">
                  <c:v>Aug-12</c:v>
                </c:pt>
                <c:pt idx="80">
                  <c:v>Sep-12</c:v>
                </c:pt>
                <c:pt idx="81">
                  <c:v>Oct-12</c:v>
                </c:pt>
                <c:pt idx="82">
                  <c:v>Nov-12</c:v>
                </c:pt>
                <c:pt idx="83">
                  <c:v>Dec-12</c:v>
                </c:pt>
                <c:pt idx="84">
                  <c:v>Jan-13</c:v>
                </c:pt>
                <c:pt idx="85">
                  <c:v>Feb-13</c:v>
                </c:pt>
                <c:pt idx="86">
                  <c:v>Mar-13</c:v>
                </c:pt>
                <c:pt idx="87">
                  <c:v>Apr-13</c:v>
                </c:pt>
                <c:pt idx="88">
                  <c:v>May-13</c:v>
                </c:pt>
                <c:pt idx="89">
                  <c:v>Jun-13</c:v>
                </c:pt>
                <c:pt idx="90">
                  <c:v>Jul-13</c:v>
                </c:pt>
                <c:pt idx="91">
                  <c:v>Aug-13</c:v>
                </c:pt>
                <c:pt idx="92">
                  <c:v>Sep-13</c:v>
                </c:pt>
                <c:pt idx="93">
                  <c:v>Oct-13</c:v>
                </c:pt>
                <c:pt idx="94">
                  <c:v>Nov-13</c:v>
                </c:pt>
                <c:pt idx="95">
                  <c:v>Dec-13</c:v>
                </c:pt>
                <c:pt idx="96">
                  <c:v>Jan-14</c:v>
                </c:pt>
                <c:pt idx="97">
                  <c:v>Feb-14</c:v>
                </c:pt>
                <c:pt idx="98">
                  <c:v>Mar-14</c:v>
                </c:pt>
                <c:pt idx="99">
                  <c:v>Apr-14</c:v>
                </c:pt>
                <c:pt idx="100">
                  <c:v>May-14</c:v>
                </c:pt>
                <c:pt idx="101">
                  <c:v>Jun-14</c:v>
                </c:pt>
                <c:pt idx="102">
                  <c:v>Jul-14</c:v>
                </c:pt>
                <c:pt idx="103">
                  <c:v>Aug-14</c:v>
                </c:pt>
                <c:pt idx="104">
                  <c:v>Sep-14</c:v>
                </c:pt>
                <c:pt idx="105">
                  <c:v>Oct-14</c:v>
                </c:pt>
                <c:pt idx="106">
                  <c:v>Nov-14</c:v>
                </c:pt>
                <c:pt idx="107">
                  <c:v>Dec-14</c:v>
                </c:pt>
                <c:pt idx="108">
                  <c:v>Jan-15</c:v>
                </c:pt>
                <c:pt idx="109">
                  <c:v>Feb-15</c:v>
                </c:pt>
                <c:pt idx="110">
                  <c:v>Mar-15</c:v>
                </c:pt>
                <c:pt idx="111">
                  <c:v>Apr-15</c:v>
                </c:pt>
                <c:pt idx="112">
                  <c:v>May-15</c:v>
                </c:pt>
                <c:pt idx="113">
                  <c:v>Jun-15</c:v>
                </c:pt>
                <c:pt idx="114">
                  <c:v>Jul-15</c:v>
                </c:pt>
                <c:pt idx="115">
                  <c:v>Aug-15</c:v>
                </c:pt>
              </c:strCache>
            </c:strRef>
          </c:cat>
          <c:val>
            <c:numRef>
              <c:f>Sheet1!$B$2:$DM$2</c:f>
              <c:numCache>
                <c:formatCode>General</c:formatCode>
                <c:ptCount val="116"/>
                <c:pt idx="0">
                  <c:v>1.4573</c:v>
                </c:pt>
                <c:pt idx="1">
                  <c:v>1.4632000000000001</c:v>
                </c:pt>
                <c:pt idx="2">
                  <c:v>1.4510000000000001</c:v>
                </c:pt>
                <c:pt idx="3">
                  <c:v>1.4399</c:v>
                </c:pt>
                <c:pt idx="4">
                  <c:v>1.4622999999999999</c:v>
                </c:pt>
                <c:pt idx="5">
                  <c:v>1.4567000000000001</c:v>
                </c:pt>
                <c:pt idx="6">
                  <c:v>1.4523999999999999</c:v>
                </c:pt>
                <c:pt idx="7">
                  <c:v>1.4766999999999999</c:v>
                </c:pt>
                <c:pt idx="8">
                  <c:v>1.4811000000000001</c:v>
                </c:pt>
                <c:pt idx="9">
                  <c:v>1.4852000000000001</c:v>
                </c:pt>
                <c:pt idx="10">
                  <c:v>1.4838</c:v>
                </c:pt>
                <c:pt idx="11">
                  <c:v>1.4862</c:v>
                </c:pt>
                <c:pt idx="12">
                  <c:v>1.5058</c:v>
                </c:pt>
                <c:pt idx="13">
                  <c:v>1.498</c:v>
                </c:pt>
                <c:pt idx="14">
                  <c:v>1.4702999999999999</c:v>
                </c:pt>
                <c:pt idx="15">
                  <c:v>1.4704999999999999</c:v>
                </c:pt>
                <c:pt idx="16">
                  <c:v>1.4671000000000001</c:v>
                </c:pt>
                <c:pt idx="17">
                  <c:v>1.4785999999999999</c:v>
                </c:pt>
                <c:pt idx="18">
                  <c:v>1.4817</c:v>
                </c:pt>
                <c:pt idx="19">
                  <c:v>1.4756</c:v>
                </c:pt>
                <c:pt idx="20">
                  <c:v>1.4537</c:v>
                </c:pt>
                <c:pt idx="21">
                  <c:v>1.4359</c:v>
                </c:pt>
                <c:pt idx="22">
                  <c:v>1.4129</c:v>
                </c:pt>
                <c:pt idx="23">
                  <c:v>1.3865000000000001</c:v>
                </c:pt>
                <c:pt idx="24">
                  <c:v>1.3391999999999999</c:v>
                </c:pt>
                <c:pt idx="25">
                  <c:v>1.3328</c:v>
                </c:pt>
                <c:pt idx="26">
                  <c:v>1.2918000000000001</c:v>
                </c:pt>
                <c:pt idx="27">
                  <c:v>1.2575000000000001</c:v>
                </c:pt>
                <c:pt idx="28">
                  <c:v>1.2629999999999999</c:v>
                </c:pt>
                <c:pt idx="29">
                  <c:v>1.2632000000000001</c:v>
                </c:pt>
                <c:pt idx="30">
                  <c:v>1.2604</c:v>
                </c:pt>
                <c:pt idx="31">
                  <c:v>1.2627999999999999</c:v>
                </c:pt>
                <c:pt idx="32">
                  <c:v>1.252</c:v>
                </c:pt>
                <c:pt idx="33">
                  <c:v>1.2715000000000001</c:v>
                </c:pt>
                <c:pt idx="34">
                  <c:v>1.2083999999999999</c:v>
                </c:pt>
                <c:pt idx="35">
                  <c:v>1.1071</c:v>
                </c:pt>
                <c:pt idx="36">
                  <c:v>1.0848</c:v>
                </c:pt>
                <c:pt idx="37">
                  <c:v>1.1266</c:v>
                </c:pt>
                <c:pt idx="38">
                  <c:v>1.0898000000000001</c:v>
                </c:pt>
                <c:pt idx="39">
                  <c:v>1.1124000000000001</c:v>
                </c:pt>
                <c:pt idx="40">
                  <c:v>1.1283000000000001</c:v>
                </c:pt>
                <c:pt idx="41">
                  <c:v>1.1665000000000001</c:v>
                </c:pt>
                <c:pt idx="42">
                  <c:v>1.1620999999999999</c:v>
                </c:pt>
                <c:pt idx="43">
                  <c:v>1.1607000000000001</c:v>
                </c:pt>
                <c:pt idx="44">
                  <c:v>1.1222000000000001</c:v>
                </c:pt>
                <c:pt idx="45">
                  <c:v>1.0911999999999999</c:v>
                </c:pt>
                <c:pt idx="46">
                  <c:v>1.1133</c:v>
                </c:pt>
                <c:pt idx="47">
                  <c:v>1.1114999999999999</c:v>
                </c:pt>
                <c:pt idx="48">
                  <c:v>1.1308</c:v>
                </c:pt>
                <c:pt idx="49">
                  <c:v>1.1416999999999999</c:v>
                </c:pt>
                <c:pt idx="50">
                  <c:v>1.1085</c:v>
                </c:pt>
                <c:pt idx="51">
                  <c:v>1.1395</c:v>
                </c:pt>
                <c:pt idx="52">
                  <c:v>1.1647000000000001</c:v>
                </c:pt>
                <c:pt idx="53">
                  <c:v>1.2052</c:v>
                </c:pt>
                <c:pt idx="54">
                  <c:v>1.1963999999999999</c:v>
                </c:pt>
                <c:pt idx="55">
                  <c:v>1.2128000000000001</c:v>
                </c:pt>
                <c:pt idx="56">
                  <c:v>1.1934</c:v>
                </c:pt>
                <c:pt idx="57">
                  <c:v>1.1412</c:v>
                </c:pt>
                <c:pt idx="58">
                  <c:v>1.167</c:v>
                </c:pt>
                <c:pt idx="59">
                  <c:v>1.1809000000000001</c:v>
                </c:pt>
                <c:pt idx="60">
                  <c:v>1.1797</c:v>
                </c:pt>
                <c:pt idx="61">
                  <c:v>1.1808000000000001</c:v>
                </c:pt>
                <c:pt idx="62">
                  <c:v>1.1541999999999999</c:v>
                </c:pt>
                <c:pt idx="63">
                  <c:v>1.1322000000000001</c:v>
                </c:pt>
                <c:pt idx="64">
                  <c:v>1.1404000000000001</c:v>
                </c:pt>
                <c:pt idx="65">
                  <c:v>1.1282000000000001</c:v>
                </c:pt>
                <c:pt idx="66">
                  <c:v>1.1282000000000001</c:v>
                </c:pt>
                <c:pt idx="67">
                  <c:v>1.141</c:v>
                </c:pt>
                <c:pt idx="68">
                  <c:v>1.1459999999999999</c:v>
                </c:pt>
                <c:pt idx="69">
                  <c:v>1.1496</c:v>
                </c:pt>
                <c:pt idx="70">
                  <c:v>1.1647000000000001</c:v>
                </c:pt>
                <c:pt idx="71">
                  <c:v>1.1829000000000001</c:v>
                </c:pt>
                <c:pt idx="72">
                  <c:v>1.2021999999999999</c:v>
                </c:pt>
                <c:pt idx="73">
                  <c:v>1.1947000000000001</c:v>
                </c:pt>
                <c:pt idx="74">
                  <c:v>1.1973</c:v>
                </c:pt>
                <c:pt idx="75">
                  <c:v>1.2144999999999999</c:v>
                </c:pt>
                <c:pt idx="76">
                  <c:v>1.2421</c:v>
                </c:pt>
                <c:pt idx="77">
                  <c:v>1.2396</c:v>
                </c:pt>
                <c:pt idx="78">
                  <c:v>1.2673000000000001</c:v>
                </c:pt>
                <c:pt idx="79">
                  <c:v>1.2681</c:v>
                </c:pt>
                <c:pt idx="80">
                  <c:v>1.2518</c:v>
                </c:pt>
                <c:pt idx="81">
                  <c:v>1.2396</c:v>
                </c:pt>
                <c:pt idx="82">
                  <c:v>1.2445999999999999</c:v>
                </c:pt>
                <c:pt idx="83">
                  <c:v>1.2302999999999999</c:v>
                </c:pt>
                <c:pt idx="84">
                  <c:v>1.2040999999999999</c:v>
                </c:pt>
                <c:pt idx="85">
                  <c:v>1.1599999999999999</c:v>
                </c:pt>
                <c:pt idx="86">
                  <c:v>1.1626000000000001</c:v>
                </c:pt>
                <c:pt idx="87">
                  <c:v>1.1757</c:v>
                </c:pt>
                <c:pt idx="88">
                  <c:v>1.1788000000000001</c:v>
                </c:pt>
                <c:pt idx="89">
                  <c:v>1.1734</c:v>
                </c:pt>
                <c:pt idx="90">
                  <c:v>1.1606000000000001</c:v>
                </c:pt>
                <c:pt idx="91">
                  <c:v>1.1624000000000001</c:v>
                </c:pt>
                <c:pt idx="92">
                  <c:v>1.1865000000000001</c:v>
                </c:pt>
                <c:pt idx="93">
                  <c:v>1.1800999999999999</c:v>
                </c:pt>
                <c:pt idx="94">
                  <c:v>1.1920999999999999</c:v>
                </c:pt>
                <c:pt idx="95">
                  <c:v>1.1952</c:v>
                </c:pt>
                <c:pt idx="96">
                  <c:v>1.2078</c:v>
                </c:pt>
                <c:pt idx="97">
                  <c:v>1.2123999999999999</c:v>
                </c:pt>
                <c:pt idx="98">
                  <c:v>1.2027000000000001</c:v>
                </c:pt>
                <c:pt idx="99">
                  <c:v>1.2116</c:v>
                </c:pt>
                <c:pt idx="100">
                  <c:v>1.2256</c:v>
                </c:pt>
                <c:pt idx="101">
                  <c:v>1.2426999999999999</c:v>
                </c:pt>
                <c:pt idx="102">
                  <c:v>1.2605</c:v>
                </c:pt>
                <c:pt idx="103">
                  <c:v>1.2536</c:v>
                </c:pt>
                <c:pt idx="104">
                  <c:v>1.2637</c:v>
                </c:pt>
                <c:pt idx="105">
                  <c:v>1.2685999999999999</c:v>
                </c:pt>
                <c:pt idx="106">
                  <c:v>1.2650999999999999</c:v>
                </c:pt>
                <c:pt idx="107">
                  <c:v>1.2685</c:v>
                </c:pt>
                <c:pt idx="108">
                  <c:v>1.3015000000000001</c:v>
                </c:pt>
                <c:pt idx="109">
                  <c:v>1.3483000000000001</c:v>
                </c:pt>
                <c:pt idx="110">
                  <c:v>1.3829</c:v>
                </c:pt>
                <c:pt idx="111">
                  <c:v>1.3821000000000001</c:v>
                </c:pt>
                <c:pt idx="112">
                  <c:v>1.3829</c:v>
                </c:pt>
                <c:pt idx="113">
                  <c:v>1.3875</c:v>
                </c:pt>
                <c:pt idx="114">
                  <c:v>1.4128000000000001</c:v>
                </c:pt>
                <c:pt idx="115">
                  <c:v>1.4012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768568"/>
        <c:axId val="229768952"/>
      </c:areaChart>
      <c:catAx>
        <c:axId val="229768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2700000"/>
          <a:lstStyle/>
          <a:p>
            <a:pPr>
              <a:defRPr sz="1000"/>
            </a:pPr>
            <a:endParaRPr lang="en-US"/>
          </a:p>
        </c:txPr>
        <c:crossAx val="229768952"/>
        <c:crossesAt val="-40"/>
        <c:auto val="1"/>
        <c:lblAlgn val="ctr"/>
        <c:lblOffset val="100"/>
        <c:tickLblSkip val="3"/>
        <c:noMultiLvlLbl val="0"/>
      </c:catAx>
      <c:valAx>
        <c:axId val="229768952"/>
        <c:scaling>
          <c:orientation val="minMax"/>
          <c:min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0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29768568"/>
        <c:crosses val="autoZero"/>
        <c:crossBetween val="midCat"/>
        <c:majorUnit val="0.15"/>
      </c:valAx>
    </c:plotArea>
    <c:legend>
      <c:legendPos val="r"/>
      <c:layout>
        <c:manualLayout>
          <c:xMode val="edge"/>
          <c:yMode val="edge"/>
          <c:x val="0.36272748466208299"/>
          <c:y val="5.4387328772668303E-2"/>
          <c:w val="0.218256965546681"/>
          <c:h val="6.0216650683250397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en-GB" u="sng" dirty="0" smtClean="0"/>
              <a:t>Attitudes to the Recession 2008-2015</a:t>
            </a:r>
            <a:endParaRPr lang="en-GB" u="sng" dirty="0"/>
          </a:p>
        </c:rich>
      </c:tx>
      <c:layout>
        <c:manualLayout>
          <c:xMode val="edge"/>
          <c:yMode val="edge"/>
          <c:x val="0.30569703220107641"/>
          <c:y val="4.540089367632212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432502719249009E-2"/>
          <c:y val="0.18988739779278899"/>
          <c:w val="0.93467377234423965"/>
          <c:h val="0.535733699680763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It's seriously affected 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Oct/Nov 08</c:v>
                </c:pt>
                <c:pt idx="1">
                  <c:v>Feb-09</c:v>
                </c:pt>
                <c:pt idx="2">
                  <c:v>Jun-09</c:v>
                </c:pt>
                <c:pt idx="3">
                  <c:v>Oct-09</c:v>
                </c:pt>
                <c:pt idx="4">
                  <c:v>Feb-10</c:v>
                </c:pt>
                <c:pt idx="5">
                  <c:v>Sep-10</c:v>
                </c:pt>
                <c:pt idx="6">
                  <c:v>Mar-11</c:v>
                </c:pt>
                <c:pt idx="7">
                  <c:v>Sep-11</c:v>
                </c:pt>
                <c:pt idx="8">
                  <c:v>Feb-12</c:v>
                </c:pt>
                <c:pt idx="9">
                  <c:v>Sep-12</c:v>
                </c:pt>
                <c:pt idx="10">
                  <c:v>Feb-13</c:v>
                </c:pt>
                <c:pt idx="11">
                  <c:v>Sep-13</c:v>
                </c:pt>
                <c:pt idx="12">
                  <c:v>Mar-14</c:v>
                </c:pt>
                <c:pt idx="13">
                  <c:v>Sep-14</c:v>
                </c:pt>
                <c:pt idx="14">
                  <c:v>Feb-15</c:v>
                </c:pt>
                <c:pt idx="15">
                  <c:v>Sep-15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0.15</c:v>
                </c:pt>
                <c:pt idx="1">
                  <c:v>0.17</c:v>
                </c:pt>
                <c:pt idx="2">
                  <c:v>0.18</c:v>
                </c:pt>
                <c:pt idx="3">
                  <c:v>0.17</c:v>
                </c:pt>
                <c:pt idx="4">
                  <c:v>0.19</c:v>
                </c:pt>
                <c:pt idx="5">
                  <c:v>0.2</c:v>
                </c:pt>
                <c:pt idx="6">
                  <c:v>0.24</c:v>
                </c:pt>
                <c:pt idx="7">
                  <c:v>0.24</c:v>
                </c:pt>
                <c:pt idx="8">
                  <c:v>0.25</c:v>
                </c:pt>
                <c:pt idx="9">
                  <c:v>0.25</c:v>
                </c:pt>
                <c:pt idx="10">
                  <c:v>0.27</c:v>
                </c:pt>
                <c:pt idx="11">
                  <c:v>0.25</c:v>
                </c:pt>
                <c:pt idx="12">
                  <c:v>0.27</c:v>
                </c:pt>
                <c:pt idx="13">
                  <c:v>0.182</c:v>
                </c:pt>
                <c:pt idx="14">
                  <c:v>0.19</c:v>
                </c:pt>
                <c:pt idx="15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It's affected me a little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Oct/Nov 08</c:v>
                </c:pt>
                <c:pt idx="1">
                  <c:v>Feb-09</c:v>
                </c:pt>
                <c:pt idx="2">
                  <c:v>Jun-09</c:v>
                </c:pt>
                <c:pt idx="3">
                  <c:v>Oct-09</c:v>
                </c:pt>
                <c:pt idx="4">
                  <c:v>Feb-10</c:v>
                </c:pt>
                <c:pt idx="5">
                  <c:v>Sep-10</c:v>
                </c:pt>
                <c:pt idx="6">
                  <c:v>Mar-11</c:v>
                </c:pt>
                <c:pt idx="7">
                  <c:v>Sep-11</c:v>
                </c:pt>
                <c:pt idx="8">
                  <c:v>Feb-12</c:v>
                </c:pt>
                <c:pt idx="9">
                  <c:v>Sep-12</c:v>
                </c:pt>
                <c:pt idx="10">
                  <c:v>Feb-13</c:v>
                </c:pt>
                <c:pt idx="11">
                  <c:v>Sep-13</c:v>
                </c:pt>
                <c:pt idx="12">
                  <c:v>Mar-14</c:v>
                </c:pt>
                <c:pt idx="13">
                  <c:v>Sep-14</c:v>
                </c:pt>
                <c:pt idx="14">
                  <c:v>Feb-15</c:v>
                </c:pt>
                <c:pt idx="15">
                  <c:v>Sep-15</c:v>
                </c:pt>
              </c:strCache>
            </c:strRef>
          </c:cat>
          <c:val>
            <c:numRef>
              <c:f>Sheet1!$C$2:$C$17</c:f>
              <c:numCache>
                <c:formatCode>0%</c:formatCode>
                <c:ptCount val="16"/>
                <c:pt idx="0">
                  <c:v>0.47</c:v>
                </c:pt>
                <c:pt idx="1">
                  <c:v>0.52</c:v>
                </c:pt>
                <c:pt idx="2">
                  <c:v>0.5</c:v>
                </c:pt>
                <c:pt idx="3">
                  <c:v>0.52</c:v>
                </c:pt>
                <c:pt idx="4">
                  <c:v>0.53</c:v>
                </c:pt>
                <c:pt idx="5">
                  <c:v>0.51</c:v>
                </c:pt>
                <c:pt idx="6">
                  <c:v>0.54</c:v>
                </c:pt>
                <c:pt idx="7">
                  <c:v>0.52</c:v>
                </c:pt>
                <c:pt idx="8">
                  <c:v>0.51</c:v>
                </c:pt>
                <c:pt idx="9">
                  <c:v>0.53</c:v>
                </c:pt>
                <c:pt idx="10">
                  <c:v>0.52</c:v>
                </c:pt>
                <c:pt idx="11">
                  <c:v>0.55000000000000004</c:v>
                </c:pt>
                <c:pt idx="12">
                  <c:v>0.52</c:v>
                </c:pt>
                <c:pt idx="13">
                  <c:v>0.51100000000000001</c:v>
                </c:pt>
                <c:pt idx="14">
                  <c:v>0.53</c:v>
                </c:pt>
                <c:pt idx="15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 hasn't affected me, but I'm concerned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Oct/Nov 08</c:v>
                </c:pt>
                <c:pt idx="1">
                  <c:v>Feb-09</c:v>
                </c:pt>
                <c:pt idx="2">
                  <c:v>Jun-09</c:v>
                </c:pt>
                <c:pt idx="3">
                  <c:v>Oct-09</c:v>
                </c:pt>
                <c:pt idx="4">
                  <c:v>Feb-10</c:v>
                </c:pt>
                <c:pt idx="5">
                  <c:v>Sep-10</c:v>
                </c:pt>
                <c:pt idx="6">
                  <c:v>Mar-11</c:v>
                </c:pt>
                <c:pt idx="7">
                  <c:v>Sep-11</c:v>
                </c:pt>
                <c:pt idx="8">
                  <c:v>Feb-12</c:v>
                </c:pt>
                <c:pt idx="9">
                  <c:v>Sep-12</c:v>
                </c:pt>
                <c:pt idx="10">
                  <c:v>Feb-13</c:v>
                </c:pt>
                <c:pt idx="11">
                  <c:v>Sep-13</c:v>
                </c:pt>
                <c:pt idx="12">
                  <c:v>Mar-14</c:v>
                </c:pt>
                <c:pt idx="13">
                  <c:v>Sep-14</c:v>
                </c:pt>
                <c:pt idx="14">
                  <c:v>Feb-15</c:v>
                </c:pt>
                <c:pt idx="15">
                  <c:v>Sep-15</c:v>
                </c:pt>
              </c:strCache>
            </c:strRef>
          </c:cat>
          <c:val>
            <c:numRef>
              <c:f>Sheet1!$D$2:$D$17</c:f>
              <c:numCache>
                <c:formatCode>0%</c:formatCode>
                <c:ptCount val="16"/>
                <c:pt idx="0">
                  <c:v>0.28000000000000003</c:v>
                </c:pt>
                <c:pt idx="1">
                  <c:v>0.22</c:v>
                </c:pt>
                <c:pt idx="2">
                  <c:v>0.19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0.2</c:v>
                </c:pt>
                <c:pt idx="6">
                  <c:v>0.16</c:v>
                </c:pt>
                <c:pt idx="7">
                  <c:v>0.17</c:v>
                </c:pt>
                <c:pt idx="8">
                  <c:v>0.15</c:v>
                </c:pt>
                <c:pt idx="9">
                  <c:v>0.13</c:v>
                </c:pt>
                <c:pt idx="10">
                  <c:v>0.13</c:v>
                </c:pt>
                <c:pt idx="11">
                  <c:v>0.1</c:v>
                </c:pt>
                <c:pt idx="12">
                  <c:v>0.1</c:v>
                </c:pt>
                <c:pt idx="13">
                  <c:v>0.13200000000000001</c:v>
                </c:pt>
                <c:pt idx="14">
                  <c:v>0.15</c:v>
                </c:pt>
                <c:pt idx="15">
                  <c:v>0.16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It hasn't affected me, and I'm not worrying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Oct/Nov 08</c:v>
                </c:pt>
                <c:pt idx="1">
                  <c:v>Feb-09</c:v>
                </c:pt>
                <c:pt idx="2">
                  <c:v>Jun-09</c:v>
                </c:pt>
                <c:pt idx="3">
                  <c:v>Oct-09</c:v>
                </c:pt>
                <c:pt idx="4">
                  <c:v>Feb-10</c:v>
                </c:pt>
                <c:pt idx="5">
                  <c:v>Sep-10</c:v>
                </c:pt>
                <c:pt idx="6">
                  <c:v>Mar-11</c:v>
                </c:pt>
                <c:pt idx="7">
                  <c:v>Sep-11</c:v>
                </c:pt>
                <c:pt idx="8">
                  <c:v>Feb-12</c:v>
                </c:pt>
                <c:pt idx="9">
                  <c:v>Sep-12</c:v>
                </c:pt>
                <c:pt idx="10">
                  <c:v>Feb-13</c:v>
                </c:pt>
                <c:pt idx="11">
                  <c:v>Sep-13</c:v>
                </c:pt>
                <c:pt idx="12">
                  <c:v>Mar-14</c:v>
                </c:pt>
                <c:pt idx="13">
                  <c:v>Sep-14</c:v>
                </c:pt>
                <c:pt idx="14">
                  <c:v>Feb-15</c:v>
                </c:pt>
                <c:pt idx="15">
                  <c:v>Sep-15</c:v>
                </c:pt>
              </c:strCache>
            </c:strRef>
          </c:cat>
          <c:val>
            <c:numRef>
              <c:f>Sheet1!$E$2:$E$17</c:f>
              <c:numCache>
                <c:formatCode>0%</c:formatCode>
                <c:ptCount val="16"/>
                <c:pt idx="0">
                  <c:v>0.1</c:v>
                </c:pt>
                <c:pt idx="1">
                  <c:v>0.09</c:v>
                </c:pt>
                <c:pt idx="2">
                  <c:v>0.13</c:v>
                </c:pt>
                <c:pt idx="3">
                  <c:v>0.17</c:v>
                </c:pt>
                <c:pt idx="4">
                  <c:v>0.12</c:v>
                </c:pt>
                <c:pt idx="5">
                  <c:v>0.09</c:v>
                </c:pt>
                <c:pt idx="6">
                  <c:v>0.06</c:v>
                </c:pt>
                <c:pt idx="7">
                  <c:v>0.06</c:v>
                </c:pt>
                <c:pt idx="8">
                  <c:v>0.09</c:v>
                </c:pt>
                <c:pt idx="9">
                  <c:v>0.08</c:v>
                </c:pt>
                <c:pt idx="10">
                  <c:v>0.08</c:v>
                </c:pt>
                <c:pt idx="11">
                  <c:v>0.1</c:v>
                </c:pt>
                <c:pt idx="12">
                  <c:v>0.11</c:v>
                </c:pt>
                <c:pt idx="13">
                  <c:v>0.17499999999999999</c:v>
                </c:pt>
                <c:pt idx="14">
                  <c:v>0.13</c:v>
                </c:pt>
                <c:pt idx="15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29915472"/>
        <c:axId val="230647848"/>
      </c:barChart>
      <c:catAx>
        <c:axId val="229915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30647848"/>
        <c:crosses val="autoZero"/>
        <c:auto val="1"/>
        <c:lblAlgn val="ctr"/>
        <c:lblOffset val="100"/>
        <c:noMultiLvlLbl val="0"/>
      </c:catAx>
      <c:valAx>
        <c:axId val="2306478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9915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3065738872222314E-2"/>
          <c:y val="0.86550085134561394"/>
          <c:w val="0.95524219121732556"/>
          <c:h val="0.13449914865438606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GB" sz="1200" dirty="0" smtClean="0"/>
              <a:t>Attractions Confidence </a:t>
            </a:r>
            <a:r>
              <a:rPr lang="en-GB" sz="1200" dirty="0"/>
              <a:t>about Next 2-3 Months</a:t>
            </a:r>
          </a:p>
          <a:p>
            <a:pPr>
              <a:defRPr sz="1200"/>
            </a:pPr>
            <a:r>
              <a:rPr lang="en-GB" sz="1200" dirty="0"/>
              <a:t>% "Very</a:t>
            </a:r>
            <a:r>
              <a:rPr lang="en-GB" sz="1200" baseline="0" dirty="0"/>
              <a:t> Confident"</a:t>
            </a:r>
            <a:endParaRPr lang="en-GB" sz="12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'[Chart in Microsoft PowerPoint]Sheet1'!$A$3</c:f>
              <c:strCache>
                <c:ptCount val="1"/>
                <c:pt idx="0">
                  <c:v>Attractions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Pt>
            <c:idx val="3"/>
            <c:bubble3D val="0"/>
            <c:spPr>
              <a:ln>
                <a:solidFill>
                  <a:srgbClr val="FF0000"/>
                </a:solidFill>
              </a:ln>
            </c:spPr>
          </c:dPt>
          <c:dLbls>
            <c:dLbl>
              <c:idx val="18"/>
              <c:layout>
                <c:manualLayout>
                  <c:x val="2.0646831897690641E-2"/>
                  <c:y val="9.377474591494855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r>
                      <a:rPr lang="en-US" sz="1400" b="1" dirty="0" smtClean="0">
                        <a:solidFill>
                          <a:srgbClr val="FF0000"/>
                        </a:solidFill>
                      </a:rPr>
                      <a:t>38%</a:t>
                    </a:r>
                    <a:endParaRPr lang="en-US" sz="1400" b="1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PowerPoint]Sheet1'!$B$1:$U$1</c:f>
              <c:strCache>
                <c:ptCount val="20"/>
                <c:pt idx="0">
                  <c:v>Easter 2012</c:v>
                </c:pt>
                <c:pt idx="1">
                  <c:v>June 2012</c:v>
                </c:pt>
                <c:pt idx="2">
                  <c:v>July 2012</c:v>
                </c:pt>
                <c:pt idx="3">
                  <c:v>Sept 2012</c:v>
                </c:pt>
                <c:pt idx="4">
                  <c:v>Nov 2012</c:v>
                </c:pt>
                <c:pt idx="5">
                  <c:v>Jan 2013</c:v>
                </c:pt>
                <c:pt idx="6">
                  <c:v>Apr 2013</c:v>
                </c:pt>
                <c:pt idx="7">
                  <c:v>July 2013</c:v>
                </c:pt>
                <c:pt idx="8">
                  <c:v>Sept 2013</c:v>
                </c:pt>
                <c:pt idx="9">
                  <c:v>Nov 2013</c:v>
                </c:pt>
                <c:pt idx="10">
                  <c:v>Jan 2014</c:v>
                </c:pt>
                <c:pt idx="11">
                  <c:v>Apr 2014</c:v>
                </c:pt>
                <c:pt idx="12">
                  <c:v>Jul 2014</c:v>
                </c:pt>
                <c:pt idx="13">
                  <c:v>Sept 2014</c:v>
                </c:pt>
                <c:pt idx="14">
                  <c:v>Nov 2014</c:v>
                </c:pt>
                <c:pt idx="15">
                  <c:v>Jan 2015</c:v>
                </c:pt>
                <c:pt idx="16">
                  <c:v>June 2015</c:v>
                </c:pt>
                <c:pt idx="17">
                  <c:v>Sept 2015</c:v>
                </c:pt>
                <c:pt idx="18">
                  <c:v>Nov 2015</c:v>
                </c:pt>
                <c:pt idx="19">
                  <c:v>Jan-15</c:v>
                </c:pt>
              </c:strCache>
            </c:strRef>
          </c:cat>
          <c:val>
            <c:numRef>
              <c:f>'[Chart in Microsoft PowerPoint]Sheet1'!$B$3:$U$3</c:f>
              <c:numCache>
                <c:formatCode>General</c:formatCode>
                <c:ptCount val="20"/>
                <c:pt idx="0">
                  <c:v>29</c:v>
                </c:pt>
                <c:pt idx="1">
                  <c:v>24</c:v>
                </c:pt>
                <c:pt idx="2">
                  <c:v>16</c:v>
                </c:pt>
                <c:pt idx="3">
                  <c:v>27</c:v>
                </c:pt>
                <c:pt idx="4">
                  <c:v>34</c:v>
                </c:pt>
                <c:pt idx="5">
                  <c:v>26</c:v>
                </c:pt>
                <c:pt idx="6">
                  <c:v>25</c:v>
                </c:pt>
                <c:pt idx="7">
                  <c:v>32</c:v>
                </c:pt>
                <c:pt idx="8">
                  <c:v>30</c:v>
                </c:pt>
                <c:pt idx="9">
                  <c:v>36</c:v>
                </c:pt>
                <c:pt idx="10">
                  <c:v>26</c:v>
                </c:pt>
                <c:pt idx="11">
                  <c:v>34</c:v>
                </c:pt>
                <c:pt idx="12">
                  <c:v>35</c:v>
                </c:pt>
                <c:pt idx="13">
                  <c:v>42</c:v>
                </c:pt>
                <c:pt idx="14">
                  <c:v>37</c:v>
                </c:pt>
                <c:pt idx="15">
                  <c:v>45</c:v>
                </c:pt>
                <c:pt idx="16">
                  <c:v>41</c:v>
                </c:pt>
                <c:pt idx="17">
                  <c:v>43</c:v>
                </c:pt>
                <c:pt idx="18">
                  <c:v>41</c:v>
                </c:pt>
                <c:pt idx="19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131112"/>
        <c:axId val="191131896"/>
      </c:lineChart>
      <c:catAx>
        <c:axId val="191131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91131896"/>
        <c:crosses val="autoZero"/>
        <c:auto val="1"/>
        <c:lblAlgn val="ctr"/>
        <c:lblOffset val="100"/>
        <c:noMultiLvlLbl val="0"/>
      </c:catAx>
      <c:valAx>
        <c:axId val="191131896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1311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u="sng"/>
            </a:pPr>
            <a:r>
              <a:rPr lang="en-US" sz="1400" u="sng" dirty="0" smtClean="0"/>
              <a:t>Domestic Tourism</a:t>
            </a:r>
            <a:r>
              <a:rPr lang="en-US" sz="1400" u="sng" baseline="0" dirty="0" smtClean="0"/>
              <a:t> in England – Rolling 12 Month Trend</a:t>
            </a:r>
            <a:endParaRPr lang="en-US" sz="1400" u="sng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1621261683676915E-2"/>
          <c:y val="8.8818661409557798E-2"/>
          <c:w val="0.92967258087283122"/>
          <c:h val="0.753632281640138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Holidays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Sheet1!$B$1:$DK$1</c:f>
              <c:strCache>
                <c:ptCount val="114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Oct-10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  <c:pt idx="105">
                  <c:v>Jan-15</c:v>
                </c:pt>
                <c:pt idx="106">
                  <c:v>Feb-15</c:v>
                </c:pt>
                <c:pt idx="107">
                  <c:v>Mar-15</c:v>
                </c:pt>
                <c:pt idx="108">
                  <c:v>Apr-15</c:v>
                </c:pt>
                <c:pt idx="109">
                  <c:v>May-15</c:v>
                </c:pt>
                <c:pt idx="110">
                  <c:v>Jun-15</c:v>
                </c:pt>
                <c:pt idx="111">
                  <c:v>Jul-15</c:v>
                </c:pt>
                <c:pt idx="112">
                  <c:v>Aug-15</c:v>
                </c:pt>
                <c:pt idx="113">
                  <c:v>Sep-15</c:v>
                </c:pt>
              </c:strCache>
            </c:strRef>
          </c:cat>
          <c:val>
            <c:numRef>
              <c:f>Sheet1!$B$2:$DK$2</c:f>
              <c:numCache>
                <c:formatCode>General</c:formatCode>
                <c:ptCount val="114"/>
                <c:pt idx="0">
                  <c:v>43.025000000000006</c:v>
                </c:pt>
                <c:pt idx="1">
                  <c:v>41.667999999999999</c:v>
                </c:pt>
                <c:pt idx="2">
                  <c:v>41.495000000000005</c:v>
                </c:pt>
                <c:pt idx="3">
                  <c:v>40.727000000000004</c:v>
                </c:pt>
                <c:pt idx="4">
                  <c:v>40.593000000000004</c:v>
                </c:pt>
                <c:pt idx="5">
                  <c:v>40.323999999999998</c:v>
                </c:pt>
                <c:pt idx="6">
                  <c:v>40.210999999999999</c:v>
                </c:pt>
                <c:pt idx="7">
                  <c:v>40.402999999999999</c:v>
                </c:pt>
                <c:pt idx="8">
                  <c:v>40.396000000000001</c:v>
                </c:pt>
                <c:pt idx="9">
                  <c:v>40.44</c:v>
                </c:pt>
                <c:pt idx="10">
                  <c:v>40.380000000000003</c:v>
                </c:pt>
                <c:pt idx="11">
                  <c:v>41.008000000000003</c:v>
                </c:pt>
                <c:pt idx="12">
                  <c:v>41.001000000000005</c:v>
                </c:pt>
                <c:pt idx="13">
                  <c:v>41.490000000000009</c:v>
                </c:pt>
                <c:pt idx="14">
                  <c:v>41.611000000000004</c:v>
                </c:pt>
                <c:pt idx="15">
                  <c:v>41.507000000000005</c:v>
                </c:pt>
                <c:pt idx="16">
                  <c:v>41.412000000000006</c:v>
                </c:pt>
                <c:pt idx="17">
                  <c:v>41.228999999999992</c:v>
                </c:pt>
                <c:pt idx="18">
                  <c:v>41.216999999999999</c:v>
                </c:pt>
                <c:pt idx="19">
                  <c:v>41.502999999999993</c:v>
                </c:pt>
                <c:pt idx="20">
                  <c:v>41.262</c:v>
                </c:pt>
                <c:pt idx="21">
                  <c:v>41.348999999999997</c:v>
                </c:pt>
                <c:pt idx="22">
                  <c:v>41.72</c:v>
                </c:pt>
                <c:pt idx="23">
                  <c:v>42.084000000000003</c:v>
                </c:pt>
                <c:pt idx="24">
                  <c:v>41.158000000000001</c:v>
                </c:pt>
                <c:pt idx="25">
                  <c:v>41.927999999999997</c:v>
                </c:pt>
                <c:pt idx="26">
                  <c:v>41.381999999999998</c:v>
                </c:pt>
                <c:pt idx="27">
                  <c:v>41.023999999999994</c:v>
                </c:pt>
                <c:pt idx="28">
                  <c:v>40.57</c:v>
                </c:pt>
                <c:pt idx="29">
                  <c:v>40.407999999999994</c:v>
                </c:pt>
                <c:pt idx="30">
                  <c:v>40.329999999999991</c:v>
                </c:pt>
                <c:pt idx="31">
                  <c:v>39.836999999999996</c:v>
                </c:pt>
                <c:pt idx="32">
                  <c:v>39.753999999999991</c:v>
                </c:pt>
                <c:pt idx="33">
                  <c:v>39.815999999999995</c:v>
                </c:pt>
                <c:pt idx="34">
                  <c:v>39.606999999999999</c:v>
                </c:pt>
                <c:pt idx="35">
                  <c:v>39.290999999999997</c:v>
                </c:pt>
                <c:pt idx="36">
                  <c:v>41.067999999999998</c:v>
                </c:pt>
                <c:pt idx="37">
                  <c:v>41.866999999999997</c:v>
                </c:pt>
                <c:pt idx="38">
                  <c:v>42.349999999999994</c:v>
                </c:pt>
                <c:pt idx="39">
                  <c:v>44.263000000000005</c:v>
                </c:pt>
                <c:pt idx="40">
                  <c:v>45.222000000000008</c:v>
                </c:pt>
                <c:pt idx="41">
                  <c:v>45.758000000000003</c:v>
                </c:pt>
                <c:pt idx="42">
                  <c:v>46.341000000000001</c:v>
                </c:pt>
                <c:pt idx="43">
                  <c:v>46.885000000000005</c:v>
                </c:pt>
                <c:pt idx="44">
                  <c:v>47.008000000000003</c:v>
                </c:pt>
                <c:pt idx="45">
                  <c:v>46.913000000000004</c:v>
                </c:pt>
                <c:pt idx="46">
                  <c:v>46.816000000000003</c:v>
                </c:pt>
                <c:pt idx="47">
                  <c:v>46.853000000000009</c:v>
                </c:pt>
                <c:pt idx="48">
                  <c:v>46.414999999999999</c:v>
                </c:pt>
                <c:pt idx="49">
                  <c:v>46.091000000000001</c:v>
                </c:pt>
                <c:pt idx="50">
                  <c:v>46.078000000000003</c:v>
                </c:pt>
                <c:pt idx="51">
                  <c:v>45.098000000000006</c:v>
                </c:pt>
                <c:pt idx="52">
                  <c:v>44.753</c:v>
                </c:pt>
                <c:pt idx="53">
                  <c:v>44.457999999999998</c:v>
                </c:pt>
                <c:pt idx="54">
                  <c:v>44.293999999999997</c:v>
                </c:pt>
                <c:pt idx="55">
                  <c:v>43.944999999999993</c:v>
                </c:pt>
                <c:pt idx="56">
                  <c:v>43.542999999999999</c:v>
                </c:pt>
                <c:pt idx="57">
                  <c:v>43.665000000000006</c:v>
                </c:pt>
                <c:pt idx="58">
                  <c:v>44.048000000000009</c:v>
                </c:pt>
                <c:pt idx="59">
                  <c:v>43.954999999999998</c:v>
                </c:pt>
                <c:pt idx="60">
                  <c:v>44.771999999999998</c:v>
                </c:pt>
                <c:pt idx="61">
                  <c:v>44.015999999999998</c:v>
                </c:pt>
                <c:pt idx="62">
                  <c:v>44.178000000000004</c:v>
                </c:pt>
                <c:pt idx="63">
                  <c:v>44.761000000000003</c:v>
                </c:pt>
                <c:pt idx="64">
                  <c:v>44.759</c:v>
                </c:pt>
                <c:pt idx="65">
                  <c:v>45.480999999999995</c:v>
                </c:pt>
                <c:pt idx="66">
                  <c:v>45.491999999999997</c:v>
                </c:pt>
                <c:pt idx="67">
                  <c:v>45.625999999999991</c:v>
                </c:pt>
                <c:pt idx="68">
                  <c:v>46.156999999999989</c:v>
                </c:pt>
                <c:pt idx="69">
                  <c:v>46.293999999999997</c:v>
                </c:pt>
                <c:pt idx="70">
                  <c:v>45.972999999999992</c:v>
                </c:pt>
                <c:pt idx="71">
                  <c:v>46.394999999999996</c:v>
                </c:pt>
                <c:pt idx="72">
                  <c:v>45.929000000000002</c:v>
                </c:pt>
                <c:pt idx="73">
                  <c:v>45.362000000000002</c:v>
                </c:pt>
                <c:pt idx="74">
                  <c:v>45.606000000000002</c:v>
                </c:pt>
                <c:pt idx="75">
                  <c:v>44.436999999999998</c:v>
                </c:pt>
                <c:pt idx="76">
                  <c:v>45.32</c:v>
                </c:pt>
                <c:pt idx="77">
                  <c:v>45.243000000000002</c:v>
                </c:pt>
                <c:pt idx="78">
                  <c:v>45.077999999999996</c:v>
                </c:pt>
                <c:pt idx="79">
                  <c:v>45.658000000000001</c:v>
                </c:pt>
                <c:pt idx="80">
                  <c:v>45.991999999999997</c:v>
                </c:pt>
                <c:pt idx="81">
                  <c:v>45.893999999999998</c:v>
                </c:pt>
                <c:pt idx="82">
                  <c:v>46.028000000000006</c:v>
                </c:pt>
                <c:pt idx="83">
                  <c:v>45.777000000000008</c:v>
                </c:pt>
                <c:pt idx="84">
                  <c:v>44.793000000000006</c:v>
                </c:pt>
                <c:pt idx="85">
                  <c:v>45.504000000000005</c:v>
                </c:pt>
                <c:pt idx="86">
                  <c:v>45.249000000000002</c:v>
                </c:pt>
                <c:pt idx="87">
                  <c:v>45.698999999999998</c:v>
                </c:pt>
                <c:pt idx="88">
                  <c:v>45.588999999999992</c:v>
                </c:pt>
                <c:pt idx="89">
                  <c:v>45.250999999999998</c:v>
                </c:pt>
                <c:pt idx="90">
                  <c:v>45.331999999999994</c:v>
                </c:pt>
                <c:pt idx="91">
                  <c:v>45.473999999999997</c:v>
                </c:pt>
                <c:pt idx="92">
                  <c:v>44.925999999999995</c:v>
                </c:pt>
                <c:pt idx="93">
                  <c:v>44.989999999999995</c:v>
                </c:pt>
                <c:pt idx="94">
                  <c:v>45.17499999999999</c:v>
                </c:pt>
                <c:pt idx="95">
                  <c:v>44.602999999999994</c:v>
                </c:pt>
                <c:pt idx="96">
                  <c:v>44.932000000000002</c:v>
                </c:pt>
                <c:pt idx="97">
                  <c:v>44.90100000000001</c:v>
                </c:pt>
                <c:pt idx="98">
                  <c:v>44.229000000000013</c:v>
                </c:pt>
                <c:pt idx="99">
                  <c:v>44.099000000000004</c:v>
                </c:pt>
                <c:pt idx="100">
                  <c:v>42.885999999999996</c:v>
                </c:pt>
                <c:pt idx="101">
                  <c:v>42.331999999999994</c:v>
                </c:pt>
                <c:pt idx="102">
                  <c:v>42.23</c:v>
                </c:pt>
                <c:pt idx="103">
                  <c:v>41.186999999999998</c:v>
                </c:pt>
                <c:pt idx="104">
                  <c:v>40.741</c:v>
                </c:pt>
                <c:pt idx="105">
                  <c:v>40.856000000000002</c:v>
                </c:pt>
                <c:pt idx="106">
                  <c:v>41.016000000000005</c:v>
                </c:pt>
                <c:pt idx="107">
                  <c:v>41.426000000000002</c:v>
                </c:pt>
                <c:pt idx="108">
                  <c:v>41.388000000000005</c:v>
                </c:pt>
                <c:pt idx="109">
                  <c:v>41.3</c:v>
                </c:pt>
                <c:pt idx="110">
                  <c:v>41.097999999999999</c:v>
                </c:pt>
                <c:pt idx="111">
                  <c:v>41.700999999999993</c:v>
                </c:pt>
                <c:pt idx="112">
                  <c:v>41.876000000000005</c:v>
                </c:pt>
                <c:pt idx="113">
                  <c:v>42.35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VFR</c:v>
                </c:pt>
              </c:strCache>
            </c:strRef>
          </c:tx>
          <c:spPr>
            <a:ln>
              <a:solidFill>
                <a:srgbClr val="003399"/>
              </a:solidFill>
            </a:ln>
          </c:spPr>
          <c:marker>
            <c:symbol val="none"/>
          </c:marker>
          <c:cat>
            <c:strRef>
              <c:f>Sheet1!$B$1:$DK$1</c:f>
              <c:strCache>
                <c:ptCount val="114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Oct-10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  <c:pt idx="105">
                  <c:v>Jan-15</c:v>
                </c:pt>
                <c:pt idx="106">
                  <c:v>Feb-15</c:v>
                </c:pt>
                <c:pt idx="107">
                  <c:v>Mar-15</c:v>
                </c:pt>
                <c:pt idx="108">
                  <c:v>Apr-15</c:v>
                </c:pt>
                <c:pt idx="109">
                  <c:v>May-15</c:v>
                </c:pt>
                <c:pt idx="110">
                  <c:v>Jun-15</c:v>
                </c:pt>
                <c:pt idx="111">
                  <c:v>Jul-15</c:v>
                </c:pt>
                <c:pt idx="112">
                  <c:v>Aug-15</c:v>
                </c:pt>
                <c:pt idx="113">
                  <c:v>Sep-15</c:v>
                </c:pt>
              </c:strCache>
            </c:strRef>
          </c:cat>
          <c:val>
            <c:numRef>
              <c:f>Sheet1!$B$3:$DK$3</c:f>
              <c:numCache>
                <c:formatCode>General</c:formatCode>
                <c:ptCount val="114"/>
                <c:pt idx="0">
                  <c:v>40.695999999999998</c:v>
                </c:pt>
                <c:pt idx="1">
                  <c:v>40.632000000000005</c:v>
                </c:pt>
                <c:pt idx="2">
                  <c:v>40.420999999999999</c:v>
                </c:pt>
                <c:pt idx="3">
                  <c:v>39.952000000000005</c:v>
                </c:pt>
                <c:pt idx="4">
                  <c:v>40.384000000000015</c:v>
                </c:pt>
                <c:pt idx="5">
                  <c:v>40.305000000000007</c:v>
                </c:pt>
                <c:pt idx="6">
                  <c:v>40.148000000000003</c:v>
                </c:pt>
                <c:pt idx="7">
                  <c:v>40.347000000000001</c:v>
                </c:pt>
                <c:pt idx="8">
                  <c:v>41.530999999999999</c:v>
                </c:pt>
                <c:pt idx="9">
                  <c:v>41.135999999999996</c:v>
                </c:pt>
                <c:pt idx="10">
                  <c:v>41.43</c:v>
                </c:pt>
                <c:pt idx="11">
                  <c:v>41.788999999999994</c:v>
                </c:pt>
                <c:pt idx="12">
                  <c:v>41.766999999999996</c:v>
                </c:pt>
                <c:pt idx="13">
                  <c:v>41.853000000000002</c:v>
                </c:pt>
                <c:pt idx="14">
                  <c:v>41.753</c:v>
                </c:pt>
                <c:pt idx="15">
                  <c:v>41.418000000000006</c:v>
                </c:pt>
                <c:pt idx="16">
                  <c:v>41.525000000000006</c:v>
                </c:pt>
                <c:pt idx="17">
                  <c:v>41.302000000000007</c:v>
                </c:pt>
                <c:pt idx="18">
                  <c:v>41.506999999999998</c:v>
                </c:pt>
                <c:pt idx="19">
                  <c:v>41.724999999999994</c:v>
                </c:pt>
                <c:pt idx="20">
                  <c:v>40.117000000000004</c:v>
                </c:pt>
                <c:pt idx="21">
                  <c:v>40.375999999999998</c:v>
                </c:pt>
                <c:pt idx="22">
                  <c:v>40.472999999999992</c:v>
                </c:pt>
                <c:pt idx="23">
                  <c:v>40.286000000000001</c:v>
                </c:pt>
                <c:pt idx="24">
                  <c:v>39.76</c:v>
                </c:pt>
                <c:pt idx="25">
                  <c:v>39.903999999999996</c:v>
                </c:pt>
                <c:pt idx="26">
                  <c:v>39.76</c:v>
                </c:pt>
                <c:pt idx="27">
                  <c:v>39.36</c:v>
                </c:pt>
                <c:pt idx="28">
                  <c:v>38.187000000000005</c:v>
                </c:pt>
                <c:pt idx="29">
                  <c:v>38.286999999999999</c:v>
                </c:pt>
                <c:pt idx="30">
                  <c:v>38.317999999999998</c:v>
                </c:pt>
                <c:pt idx="31">
                  <c:v>37.435000000000002</c:v>
                </c:pt>
                <c:pt idx="32">
                  <c:v>37.18</c:v>
                </c:pt>
                <c:pt idx="33">
                  <c:v>36.958000000000006</c:v>
                </c:pt>
                <c:pt idx="34">
                  <c:v>36.347000000000001</c:v>
                </c:pt>
                <c:pt idx="35">
                  <c:v>36.146999999999998</c:v>
                </c:pt>
                <c:pt idx="36">
                  <c:v>36.814</c:v>
                </c:pt>
                <c:pt idx="37">
                  <c:v>36.608999999999995</c:v>
                </c:pt>
                <c:pt idx="38">
                  <c:v>36.494999999999997</c:v>
                </c:pt>
                <c:pt idx="39">
                  <c:v>36.947000000000003</c:v>
                </c:pt>
                <c:pt idx="40">
                  <c:v>37.713999999999999</c:v>
                </c:pt>
                <c:pt idx="41">
                  <c:v>37.647999999999996</c:v>
                </c:pt>
                <c:pt idx="42">
                  <c:v>37.626999999999995</c:v>
                </c:pt>
                <c:pt idx="43">
                  <c:v>37.417000000000002</c:v>
                </c:pt>
                <c:pt idx="44">
                  <c:v>37.997</c:v>
                </c:pt>
                <c:pt idx="45">
                  <c:v>37.940999999999995</c:v>
                </c:pt>
                <c:pt idx="46">
                  <c:v>38.197999999999993</c:v>
                </c:pt>
                <c:pt idx="47">
                  <c:v>38.172000000000004</c:v>
                </c:pt>
                <c:pt idx="48">
                  <c:v>38.526000000000003</c:v>
                </c:pt>
                <c:pt idx="49">
                  <c:v>38.364000000000004</c:v>
                </c:pt>
                <c:pt idx="50">
                  <c:v>38.045999999999999</c:v>
                </c:pt>
                <c:pt idx="51">
                  <c:v>38.215999999999994</c:v>
                </c:pt>
                <c:pt idx="52">
                  <c:v>37.852000000000004</c:v>
                </c:pt>
                <c:pt idx="53">
                  <c:v>37.449000000000005</c:v>
                </c:pt>
                <c:pt idx="54">
                  <c:v>37.189</c:v>
                </c:pt>
                <c:pt idx="55">
                  <c:v>37.339999999999996</c:v>
                </c:pt>
                <c:pt idx="56">
                  <c:v>35.963000000000001</c:v>
                </c:pt>
                <c:pt idx="57">
                  <c:v>36.249999999999993</c:v>
                </c:pt>
                <c:pt idx="58">
                  <c:v>36.626999999999995</c:v>
                </c:pt>
                <c:pt idx="59">
                  <c:v>36.281999999999996</c:v>
                </c:pt>
                <c:pt idx="60">
                  <c:v>35.923999999999999</c:v>
                </c:pt>
                <c:pt idx="61">
                  <c:v>35.839999999999996</c:v>
                </c:pt>
                <c:pt idx="62">
                  <c:v>36.265999999999998</c:v>
                </c:pt>
                <c:pt idx="63">
                  <c:v>36.375</c:v>
                </c:pt>
                <c:pt idx="64">
                  <c:v>36.417999999999999</c:v>
                </c:pt>
                <c:pt idx="65">
                  <c:v>37.192</c:v>
                </c:pt>
                <c:pt idx="66">
                  <c:v>37.369</c:v>
                </c:pt>
                <c:pt idx="67">
                  <c:v>37.771999999999998</c:v>
                </c:pt>
                <c:pt idx="68">
                  <c:v>39.384</c:v>
                </c:pt>
                <c:pt idx="69">
                  <c:v>39.264999999999993</c:v>
                </c:pt>
                <c:pt idx="70">
                  <c:v>38.522999999999996</c:v>
                </c:pt>
                <c:pt idx="71">
                  <c:v>38.908999999999999</c:v>
                </c:pt>
                <c:pt idx="72">
                  <c:v>38.472000000000001</c:v>
                </c:pt>
                <c:pt idx="73">
                  <c:v>38.19</c:v>
                </c:pt>
                <c:pt idx="74">
                  <c:v>38.381999999999998</c:v>
                </c:pt>
                <c:pt idx="75">
                  <c:v>37.905000000000001</c:v>
                </c:pt>
                <c:pt idx="76">
                  <c:v>38.274000000000001</c:v>
                </c:pt>
                <c:pt idx="77">
                  <c:v>37.946999999999996</c:v>
                </c:pt>
                <c:pt idx="78">
                  <c:v>37.631</c:v>
                </c:pt>
                <c:pt idx="79">
                  <c:v>38.439</c:v>
                </c:pt>
                <c:pt idx="80">
                  <c:v>38.92</c:v>
                </c:pt>
                <c:pt idx="81">
                  <c:v>38.530999999999999</c:v>
                </c:pt>
                <c:pt idx="82">
                  <c:v>38.764000000000003</c:v>
                </c:pt>
                <c:pt idx="83">
                  <c:v>38.639000000000003</c:v>
                </c:pt>
                <c:pt idx="84">
                  <c:v>38.302000000000007</c:v>
                </c:pt>
                <c:pt idx="85">
                  <c:v>38.728000000000009</c:v>
                </c:pt>
                <c:pt idx="86">
                  <c:v>38.623000000000005</c:v>
                </c:pt>
                <c:pt idx="87">
                  <c:v>38.668999999999997</c:v>
                </c:pt>
                <c:pt idx="88">
                  <c:v>38.835000000000001</c:v>
                </c:pt>
                <c:pt idx="89">
                  <c:v>38.968000000000004</c:v>
                </c:pt>
                <c:pt idx="90">
                  <c:v>39.042000000000002</c:v>
                </c:pt>
                <c:pt idx="91">
                  <c:v>38.735999999999997</c:v>
                </c:pt>
                <c:pt idx="92">
                  <c:v>38.192999999999998</c:v>
                </c:pt>
                <c:pt idx="93">
                  <c:v>38.459999999999994</c:v>
                </c:pt>
                <c:pt idx="94">
                  <c:v>38.318999999999996</c:v>
                </c:pt>
                <c:pt idx="95">
                  <c:v>37.837999999999994</c:v>
                </c:pt>
                <c:pt idx="96">
                  <c:v>38.36</c:v>
                </c:pt>
                <c:pt idx="97">
                  <c:v>38.421000000000006</c:v>
                </c:pt>
                <c:pt idx="98">
                  <c:v>37.765999999999998</c:v>
                </c:pt>
                <c:pt idx="99">
                  <c:v>37.552</c:v>
                </c:pt>
                <c:pt idx="100">
                  <c:v>36.989000000000004</c:v>
                </c:pt>
                <c:pt idx="101">
                  <c:v>36.702000000000005</c:v>
                </c:pt>
                <c:pt idx="102">
                  <c:v>37.556000000000004</c:v>
                </c:pt>
                <c:pt idx="103">
                  <c:v>37.871000000000002</c:v>
                </c:pt>
                <c:pt idx="104">
                  <c:v>35.907999999999994</c:v>
                </c:pt>
                <c:pt idx="105">
                  <c:v>36.496000000000002</c:v>
                </c:pt>
                <c:pt idx="106">
                  <c:v>37.025000000000006</c:v>
                </c:pt>
                <c:pt idx="107">
                  <c:v>37.341000000000001</c:v>
                </c:pt>
                <c:pt idx="108">
                  <c:v>37.698</c:v>
                </c:pt>
                <c:pt idx="109">
                  <c:v>38.084000000000003</c:v>
                </c:pt>
                <c:pt idx="110">
                  <c:v>38.911000000000001</c:v>
                </c:pt>
                <c:pt idx="111">
                  <c:v>39.472999999999999</c:v>
                </c:pt>
                <c:pt idx="112">
                  <c:v>39.86999999999999</c:v>
                </c:pt>
                <c:pt idx="113">
                  <c:v>39.67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Business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Sheet1!$B$1:$DK$1</c:f>
              <c:strCache>
                <c:ptCount val="114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Oct-10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  <c:pt idx="105">
                  <c:v>Jan-15</c:v>
                </c:pt>
                <c:pt idx="106">
                  <c:v>Feb-15</c:v>
                </c:pt>
                <c:pt idx="107">
                  <c:v>Mar-15</c:v>
                </c:pt>
                <c:pt idx="108">
                  <c:v>Apr-15</c:v>
                </c:pt>
                <c:pt idx="109">
                  <c:v>May-15</c:v>
                </c:pt>
                <c:pt idx="110">
                  <c:v>Jun-15</c:v>
                </c:pt>
                <c:pt idx="111">
                  <c:v>Jul-15</c:v>
                </c:pt>
                <c:pt idx="112">
                  <c:v>Aug-15</c:v>
                </c:pt>
                <c:pt idx="113">
                  <c:v>Sep-15</c:v>
                </c:pt>
              </c:strCache>
            </c:strRef>
          </c:cat>
          <c:val>
            <c:numRef>
              <c:f>Sheet1!$B$4:$DK$4</c:f>
              <c:numCache>
                <c:formatCode>General</c:formatCode>
                <c:ptCount val="114"/>
                <c:pt idx="0">
                  <c:v>16.936</c:v>
                </c:pt>
                <c:pt idx="1">
                  <c:v>16.689999999999998</c:v>
                </c:pt>
                <c:pt idx="2">
                  <c:v>16.704999999999998</c:v>
                </c:pt>
                <c:pt idx="3">
                  <c:v>16.213999999999999</c:v>
                </c:pt>
                <c:pt idx="4">
                  <c:v>16.311</c:v>
                </c:pt>
                <c:pt idx="5">
                  <c:v>16.222000000000001</c:v>
                </c:pt>
                <c:pt idx="6">
                  <c:v>15.689000000000002</c:v>
                </c:pt>
                <c:pt idx="7">
                  <c:v>15.619000000000002</c:v>
                </c:pt>
                <c:pt idx="8">
                  <c:v>15.697000000000001</c:v>
                </c:pt>
                <c:pt idx="9">
                  <c:v>15.553000000000004</c:v>
                </c:pt>
                <c:pt idx="10">
                  <c:v>15.563000000000002</c:v>
                </c:pt>
                <c:pt idx="11">
                  <c:v>15.941000000000001</c:v>
                </c:pt>
                <c:pt idx="12">
                  <c:v>15.760000000000002</c:v>
                </c:pt>
                <c:pt idx="13">
                  <c:v>15.919</c:v>
                </c:pt>
                <c:pt idx="14">
                  <c:v>15.307</c:v>
                </c:pt>
                <c:pt idx="15">
                  <c:v>15.353000000000002</c:v>
                </c:pt>
                <c:pt idx="16">
                  <c:v>15.491000000000001</c:v>
                </c:pt>
                <c:pt idx="17">
                  <c:v>15.517000000000003</c:v>
                </c:pt>
                <c:pt idx="18">
                  <c:v>15.665000000000003</c:v>
                </c:pt>
                <c:pt idx="19">
                  <c:v>15.449000000000003</c:v>
                </c:pt>
                <c:pt idx="20">
                  <c:v>15.231000000000003</c:v>
                </c:pt>
                <c:pt idx="21">
                  <c:v>15.324000000000003</c:v>
                </c:pt>
                <c:pt idx="22">
                  <c:v>15.373000000000003</c:v>
                </c:pt>
                <c:pt idx="23">
                  <c:v>14.965000000000002</c:v>
                </c:pt>
                <c:pt idx="24">
                  <c:v>15.054000000000002</c:v>
                </c:pt>
                <c:pt idx="25">
                  <c:v>14.933000000000002</c:v>
                </c:pt>
                <c:pt idx="26">
                  <c:v>15.298999999999999</c:v>
                </c:pt>
                <c:pt idx="27">
                  <c:v>15.493</c:v>
                </c:pt>
                <c:pt idx="28">
                  <c:v>15.241999999999999</c:v>
                </c:pt>
                <c:pt idx="29">
                  <c:v>15.410999999999998</c:v>
                </c:pt>
                <c:pt idx="30">
                  <c:v>15.158999999999997</c:v>
                </c:pt>
                <c:pt idx="31">
                  <c:v>14.901999999999997</c:v>
                </c:pt>
                <c:pt idx="32">
                  <c:v>14.966999999999997</c:v>
                </c:pt>
                <c:pt idx="33">
                  <c:v>14.598999999999998</c:v>
                </c:pt>
                <c:pt idx="34">
                  <c:v>14.549999999999999</c:v>
                </c:pt>
                <c:pt idx="35">
                  <c:v>14.515000000000001</c:v>
                </c:pt>
                <c:pt idx="36">
                  <c:v>14.425000000000001</c:v>
                </c:pt>
                <c:pt idx="37">
                  <c:v>14.376000000000001</c:v>
                </c:pt>
                <c:pt idx="38">
                  <c:v>14.384000000000002</c:v>
                </c:pt>
                <c:pt idx="39">
                  <c:v>14.206000000000001</c:v>
                </c:pt>
                <c:pt idx="40">
                  <c:v>14.100000000000001</c:v>
                </c:pt>
                <c:pt idx="41">
                  <c:v>14.099</c:v>
                </c:pt>
                <c:pt idx="42">
                  <c:v>14.213999999999999</c:v>
                </c:pt>
                <c:pt idx="43">
                  <c:v>14.642999999999999</c:v>
                </c:pt>
                <c:pt idx="44">
                  <c:v>14.872999999999999</c:v>
                </c:pt>
                <c:pt idx="45">
                  <c:v>14.833</c:v>
                </c:pt>
                <c:pt idx="46">
                  <c:v>14.605</c:v>
                </c:pt>
                <c:pt idx="47">
                  <c:v>15.003</c:v>
                </c:pt>
                <c:pt idx="48">
                  <c:v>14.97</c:v>
                </c:pt>
                <c:pt idx="49">
                  <c:v>14.945</c:v>
                </c:pt>
                <c:pt idx="50">
                  <c:v>14.464</c:v>
                </c:pt>
                <c:pt idx="51">
                  <c:v>14.124000000000001</c:v>
                </c:pt>
                <c:pt idx="52">
                  <c:v>13.994</c:v>
                </c:pt>
                <c:pt idx="53">
                  <c:v>13.811000000000002</c:v>
                </c:pt>
                <c:pt idx="54">
                  <c:v>13.762000000000002</c:v>
                </c:pt>
                <c:pt idx="55">
                  <c:v>13.786000000000003</c:v>
                </c:pt>
                <c:pt idx="56">
                  <c:v>13.455000000000002</c:v>
                </c:pt>
                <c:pt idx="57">
                  <c:v>13.626999999999999</c:v>
                </c:pt>
                <c:pt idx="58">
                  <c:v>13.790999999999999</c:v>
                </c:pt>
                <c:pt idx="59">
                  <c:v>13.526999999999997</c:v>
                </c:pt>
                <c:pt idx="60">
                  <c:v>13.597999999999999</c:v>
                </c:pt>
                <c:pt idx="61">
                  <c:v>13.502000000000001</c:v>
                </c:pt>
                <c:pt idx="62">
                  <c:v>13.846</c:v>
                </c:pt>
                <c:pt idx="63">
                  <c:v>14.272999999999998</c:v>
                </c:pt>
                <c:pt idx="64">
                  <c:v>14.825999999999997</c:v>
                </c:pt>
                <c:pt idx="65">
                  <c:v>14.918000000000001</c:v>
                </c:pt>
                <c:pt idx="66">
                  <c:v>15.324000000000002</c:v>
                </c:pt>
                <c:pt idx="67">
                  <c:v>15.51</c:v>
                </c:pt>
                <c:pt idx="68">
                  <c:v>15.502000000000001</c:v>
                </c:pt>
                <c:pt idx="69">
                  <c:v>15.684000000000001</c:v>
                </c:pt>
                <c:pt idx="70">
                  <c:v>15.679000000000002</c:v>
                </c:pt>
                <c:pt idx="71">
                  <c:v>15.651</c:v>
                </c:pt>
                <c:pt idx="72">
                  <c:v>15.677000000000001</c:v>
                </c:pt>
                <c:pt idx="73">
                  <c:v>15.930999999999999</c:v>
                </c:pt>
                <c:pt idx="74">
                  <c:v>16.02</c:v>
                </c:pt>
                <c:pt idx="75">
                  <c:v>16.028000000000002</c:v>
                </c:pt>
                <c:pt idx="76">
                  <c:v>15.713000000000001</c:v>
                </c:pt>
                <c:pt idx="77">
                  <c:v>15.449000000000002</c:v>
                </c:pt>
                <c:pt idx="78">
                  <c:v>15.238000000000001</c:v>
                </c:pt>
                <c:pt idx="79">
                  <c:v>15.678000000000001</c:v>
                </c:pt>
                <c:pt idx="80">
                  <c:v>15.9</c:v>
                </c:pt>
                <c:pt idx="81">
                  <c:v>15.779</c:v>
                </c:pt>
                <c:pt idx="82">
                  <c:v>15.986000000000001</c:v>
                </c:pt>
                <c:pt idx="83">
                  <c:v>15.787000000000001</c:v>
                </c:pt>
                <c:pt idx="84">
                  <c:v>15.944000000000001</c:v>
                </c:pt>
                <c:pt idx="85">
                  <c:v>15.657000000000002</c:v>
                </c:pt>
                <c:pt idx="86">
                  <c:v>15.405000000000001</c:v>
                </c:pt>
                <c:pt idx="87">
                  <c:v>15.415000000000001</c:v>
                </c:pt>
                <c:pt idx="88">
                  <c:v>15.5</c:v>
                </c:pt>
                <c:pt idx="89">
                  <c:v>15.902000000000001</c:v>
                </c:pt>
                <c:pt idx="90">
                  <c:v>15.928000000000003</c:v>
                </c:pt>
                <c:pt idx="91">
                  <c:v>15.288</c:v>
                </c:pt>
                <c:pt idx="92">
                  <c:v>15.121999999999998</c:v>
                </c:pt>
                <c:pt idx="93">
                  <c:v>14.967000000000001</c:v>
                </c:pt>
                <c:pt idx="94">
                  <c:v>14.45</c:v>
                </c:pt>
                <c:pt idx="95">
                  <c:v>14.280000000000001</c:v>
                </c:pt>
                <c:pt idx="96">
                  <c:v>13.932</c:v>
                </c:pt>
                <c:pt idx="97">
                  <c:v>13.961000000000002</c:v>
                </c:pt>
                <c:pt idx="98">
                  <c:v>14.236000000000001</c:v>
                </c:pt>
                <c:pt idx="99">
                  <c:v>14.267000000000001</c:v>
                </c:pt>
                <c:pt idx="100">
                  <c:v>14.117000000000001</c:v>
                </c:pt>
                <c:pt idx="101">
                  <c:v>13.920999999999999</c:v>
                </c:pt>
                <c:pt idx="102">
                  <c:v>14.200999999999999</c:v>
                </c:pt>
                <c:pt idx="103">
                  <c:v>13.625000000000002</c:v>
                </c:pt>
                <c:pt idx="104">
                  <c:v>13.546000000000001</c:v>
                </c:pt>
                <c:pt idx="105">
                  <c:v>13.690000000000001</c:v>
                </c:pt>
                <c:pt idx="106">
                  <c:v>13.809000000000001</c:v>
                </c:pt>
                <c:pt idx="107">
                  <c:v>14.429</c:v>
                </c:pt>
                <c:pt idx="108">
                  <c:v>14.55</c:v>
                </c:pt>
                <c:pt idx="109">
                  <c:v>14.597000000000001</c:v>
                </c:pt>
                <c:pt idx="110">
                  <c:v>14.236000000000001</c:v>
                </c:pt>
                <c:pt idx="111">
                  <c:v>13.945</c:v>
                </c:pt>
                <c:pt idx="112">
                  <c:v>13.872000000000002</c:v>
                </c:pt>
                <c:pt idx="113">
                  <c:v>13.85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133072"/>
        <c:axId val="191133464"/>
      </c:lineChart>
      <c:catAx>
        <c:axId val="19113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91133464"/>
        <c:crosses val="autoZero"/>
        <c:auto val="1"/>
        <c:lblAlgn val="ctr"/>
        <c:lblOffset val="100"/>
        <c:noMultiLvlLbl val="0"/>
      </c:catAx>
      <c:valAx>
        <c:axId val="191133464"/>
        <c:scaling>
          <c:orientation val="minMax"/>
          <c:max val="55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1133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Domestic Holidays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Sheet1!$B$2:$K$2</c:f>
              <c:numCache>
                <c:formatCode>0</c:formatCode>
                <c:ptCount val="10"/>
                <c:pt idx="0">
                  <c:v>51.8</c:v>
                </c:pt>
                <c:pt idx="1">
                  <c:v>52.2</c:v>
                </c:pt>
                <c:pt idx="2">
                  <c:v>50.9</c:v>
                </c:pt>
                <c:pt idx="3">
                  <c:v>59.5</c:v>
                </c:pt>
                <c:pt idx="4">
                  <c:v>55.3</c:v>
                </c:pt>
                <c:pt idx="5">
                  <c:v>58.4</c:v>
                </c:pt>
                <c:pt idx="6">
                  <c:v>57.7</c:v>
                </c:pt>
                <c:pt idx="7" formatCode="General">
                  <c:v>57</c:v>
                </c:pt>
                <c:pt idx="8">
                  <c:v>52.9</c:v>
                </c:pt>
                <c:pt idx="9">
                  <c:v>54.6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231039352"/>
        <c:axId val="231039744"/>
      </c:barChart>
      <c:catAx>
        <c:axId val="231039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31039744"/>
        <c:crosses val="autoZero"/>
        <c:auto val="1"/>
        <c:lblAlgn val="ctr"/>
        <c:lblOffset val="100"/>
        <c:noMultiLvlLbl val="0"/>
      </c:catAx>
      <c:valAx>
        <c:axId val="231039744"/>
        <c:scaling>
          <c:orientation val="minMax"/>
          <c:max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31039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Domestic Holidays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FF7C8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Sheet1!$B$2:$K$2</c:f>
              <c:numCache>
                <c:formatCode>0</c:formatCode>
                <c:ptCount val="10"/>
                <c:pt idx="0">
                  <c:v>51.8</c:v>
                </c:pt>
                <c:pt idx="1">
                  <c:v>52.2</c:v>
                </c:pt>
                <c:pt idx="2">
                  <c:v>50.9</c:v>
                </c:pt>
                <c:pt idx="3">
                  <c:v>59.5</c:v>
                </c:pt>
                <c:pt idx="4">
                  <c:v>55.3</c:v>
                </c:pt>
                <c:pt idx="5">
                  <c:v>58.4</c:v>
                </c:pt>
                <c:pt idx="6">
                  <c:v>57.7</c:v>
                </c:pt>
                <c:pt idx="7" formatCode="General">
                  <c:v>57</c:v>
                </c:pt>
                <c:pt idx="8">
                  <c:v>52.9</c:v>
                </c:pt>
                <c:pt idx="9">
                  <c:v>53.7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Overseas Holidays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6699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Sheet1!$B$3:$K$3</c:f>
              <c:numCache>
                <c:formatCode>0</c:formatCode>
                <c:ptCount val="10"/>
                <c:pt idx="0">
                  <c:v>45.3</c:v>
                </c:pt>
                <c:pt idx="1">
                  <c:v>45.4</c:v>
                </c:pt>
                <c:pt idx="2">
                  <c:v>45.5</c:v>
                </c:pt>
                <c:pt idx="3">
                  <c:v>38.5</c:v>
                </c:pt>
                <c:pt idx="4">
                  <c:v>36.4</c:v>
                </c:pt>
                <c:pt idx="5">
                  <c:v>36.799999999999997</c:v>
                </c:pt>
                <c:pt idx="6">
                  <c:v>36.200000000000003</c:v>
                </c:pt>
                <c:pt idx="7">
                  <c:v>37.1</c:v>
                </c:pt>
                <c:pt idx="8">
                  <c:v>38.5</c:v>
                </c:pt>
                <c:pt idx="9">
                  <c:v>42.35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231040528"/>
        <c:axId val="231040920"/>
      </c:barChart>
      <c:catAx>
        <c:axId val="23104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31040920"/>
        <c:crosses val="autoZero"/>
        <c:auto val="1"/>
        <c:lblAlgn val="ctr"/>
        <c:lblOffset val="100"/>
        <c:noMultiLvlLbl val="0"/>
      </c:catAx>
      <c:valAx>
        <c:axId val="231040920"/>
        <c:scaling>
          <c:orientation val="minMax"/>
          <c:max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310405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u="sng"/>
            </a:pPr>
            <a:r>
              <a:rPr lang="en-GB" sz="1400" u="sng" dirty="0" smtClean="0"/>
              <a:t>Domestic</a:t>
            </a:r>
            <a:r>
              <a:rPr lang="en-GB" sz="1400" u="sng" baseline="0" dirty="0" smtClean="0"/>
              <a:t> and Overseas Holidays 1989 - 1998</a:t>
            </a:r>
            <a:endParaRPr lang="en-GB" sz="1400" u="sng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Overseas holidays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21.847099999999998</c:v>
                </c:pt>
                <c:pt idx="1">
                  <c:v>21.272608999999999</c:v>
                </c:pt>
                <c:pt idx="2">
                  <c:v>20.788412000000001</c:v>
                </c:pt>
                <c:pt idx="3">
                  <c:v>23.235931000000001</c:v>
                </c:pt>
                <c:pt idx="4">
                  <c:v>25.132669</c:v>
                </c:pt>
                <c:pt idx="5">
                  <c:v>27.187000000000001</c:v>
                </c:pt>
                <c:pt idx="6">
                  <c:v>27.807934999999997</c:v>
                </c:pt>
                <c:pt idx="7">
                  <c:v>26.765000000000001</c:v>
                </c:pt>
                <c:pt idx="8">
                  <c:v>29.138000000000002</c:v>
                </c:pt>
                <c:pt idx="9">
                  <c:v>32.305999999999997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 Holiday (Pure Holiday + VFR Holiday)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64.60499999999999</c:v>
                </c:pt>
                <c:pt idx="1">
                  <c:v>58.254999999999995</c:v>
                </c:pt>
                <c:pt idx="2">
                  <c:v>58.528000000000006</c:v>
                </c:pt>
                <c:pt idx="3">
                  <c:v>60.227999999999994</c:v>
                </c:pt>
                <c:pt idx="4">
                  <c:v>54.9</c:v>
                </c:pt>
                <c:pt idx="5">
                  <c:v>62.8</c:v>
                </c:pt>
                <c:pt idx="6">
                  <c:v>66.2</c:v>
                </c:pt>
                <c:pt idx="7">
                  <c:v>64.8</c:v>
                </c:pt>
                <c:pt idx="8">
                  <c:v>70.8</c:v>
                </c:pt>
                <c:pt idx="9">
                  <c:v>65.099999999999994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041704"/>
        <c:axId val="231042096"/>
      </c:lineChart>
      <c:catAx>
        <c:axId val="231041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1042096"/>
        <c:crosses val="autoZero"/>
        <c:auto val="1"/>
        <c:lblAlgn val="ctr"/>
        <c:lblOffset val="100"/>
        <c:noMultiLvlLbl val="0"/>
      </c:catAx>
      <c:valAx>
        <c:axId val="231042096"/>
        <c:scaling>
          <c:orientation val="minMax"/>
          <c:max val="8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31041704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5604A-5ECD-4F3F-B675-8D56FA7A174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69F49E-D239-4A0B-8088-F2D4E3F33CBD}">
      <dgm:prSet phldrT="[Text]"/>
      <dgm:spPr>
        <a:xfrm>
          <a:off x="0" y="360043"/>
          <a:ext cx="3263643" cy="518399"/>
        </a:xfrm>
        <a:solidFill>
          <a:srgbClr val="9E387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Wealth</a:t>
          </a:r>
          <a:endParaRPr lang="en-GB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B6F65E78-2462-453A-9A0E-9F464C4293DE}" type="parTrans" cxnId="{1290F8F1-0CBD-4F4B-9499-7EA4A01A24AB}">
      <dgm:prSet/>
      <dgm:spPr/>
      <dgm:t>
        <a:bodyPr/>
        <a:lstStyle/>
        <a:p>
          <a:endParaRPr lang="en-GB"/>
        </a:p>
      </dgm:t>
    </dgm:pt>
    <dgm:pt modelId="{28B8A3E0-4D13-4D94-BB61-1AADC77E689B}" type="sibTrans" cxnId="{1290F8F1-0CBD-4F4B-9499-7EA4A01A24AB}">
      <dgm:prSet/>
      <dgm:spPr>
        <a:xfrm rot="21599997">
          <a:off x="3587985" y="288035"/>
          <a:ext cx="674619" cy="812552"/>
        </a:xfrm>
        <a:solidFill>
          <a:srgbClr val="9E387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FAB560B0-D91D-4FCA-BEA8-D1B62D534E0D}">
      <dgm:prSet phldrT="[Text]"/>
      <dgm:spPr>
        <a:xfrm>
          <a:off x="1443221" y="54897"/>
          <a:ext cx="1725129" cy="1299704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E387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1531D55C-0DA2-4B2C-8345-BF8371CEF1F1}" type="parTrans" cxnId="{15DA3338-C41F-444E-BF4F-9E1123E01832}">
      <dgm:prSet/>
      <dgm:spPr/>
      <dgm:t>
        <a:bodyPr/>
        <a:lstStyle/>
        <a:p>
          <a:endParaRPr lang="en-GB"/>
        </a:p>
      </dgm:t>
    </dgm:pt>
    <dgm:pt modelId="{4F33C801-93DA-4908-AE71-66FAD76A9C7F}" type="sibTrans" cxnId="{15DA3338-C41F-444E-BF4F-9E1123E01832}">
      <dgm:prSet/>
      <dgm:spPr/>
      <dgm:t>
        <a:bodyPr/>
        <a:lstStyle/>
        <a:p>
          <a:endParaRPr lang="en-GB"/>
        </a:p>
      </dgm:t>
    </dgm:pt>
    <dgm:pt modelId="{09BD0FD1-46A7-4538-BAE9-66B79C719B8C}">
      <dgm:prSet phldrT="[Text]"/>
      <dgm:spPr>
        <a:xfrm>
          <a:off x="4536509" y="360039"/>
          <a:ext cx="3263643" cy="518399"/>
        </a:xfrm>
        <a:solidFill>
          <a:srgbClr val="9E387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Health</a:t>
          </a:r>
          <a:endParaRPr lang="en-GB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4C7BEC8B-B016-4473-B426-513E890BA28D}" type="parTrans" cxnId="{FA5C523F-1C9A-477D-9438-B69751A65257}">
      <dgm:prSet/>
      <dgm:spPr/>
      <dgm:t>
        <a:bodyPr/>
        <a:lstStyle/>
        <a:p>
          <a:endParaRPr lang="en-GB"/>
        </a:p>
      </dgm:t>
    </dgm:pt>
    <dgm:pt modelId="{6B1A8F8A-45F5-4DCA-B21C-3DC92004F20E}" type="sibTrans" cxnId="{FA5C523F-1C9A-477D-9438-B69751A65257}">
      <dgm:prSet/>
      <dgm:spPr/>
      <dgm:t>
        <a:bodyPr/>
        <a:lstStyle/>
        <a:p>
          <a:endParaRPr lang="en-GB"/>
        </a:p>
      </dgm:t>
    </dgm:pt>
    <dgm:pt modelId="{73970881-7961-4F85-BC2E-8DFA10EF5103}">
      <dgm:prSet phldrT="[Text]"/>
      <dgm:spPr>
        <a:xfrm>
          <a:off x="5995225" y="60439"/>
          <a:ext cx="1637631" cy="1270418"/>
        </a:xfr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9E387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6B25816F-8611-4FD9-BEE7-F22C5106EFE4}" type="parTrans" cxnId="{2E2B75FE-C6FC-4B61-9039-DEC582AAA9E9}">
      <dgm:prSet/>
      <dgm:spPr/>
      <dgm:t>
        <a:bodyPr/>
        <a:lstStyle/>
        <a:p>
          <a:endParaRPr lang="en-GB"/>
        </a:p>
      </dgm:t>
    </dgm:pt>
    <dgm:pt modelId="{99987740-31CC-4F78-BD02-6C55438B8F6E}" type="sibTrans" cxnId="{2E2B75FE-C6FC-4B61-9039-DEC582AAA9E9}">
      <dgm:prSet/>
      <dgm:spPr/>
      <dgm:t>
        <a:bodyPr/>
        <a:lstStyle/>
        <a:p>
          <a:endParaRPr lang="en-GB"/>
        </a:p>
      </dgm:t>
    </dgm:pt>
    <dgm:pt modelId="{8D0BBB24-C073-4542-9164-209EA235FC48}" type="pres">
      <dgm:prSet presAssocID="{68B5604A-5ECD-4F3F-B675-8D56FA7A17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9CB6A77-EE10-4FFD-B245-17565E67C8B9}" type="pres">
      <dgm:prSet presAssocID="{9E69F49E-D239-4A0B-8088-F2D4E3F33CBD}" presName="composite" presStyleCnt="0"/>
      <dgm:spPr/>
    </dgm:pt>
    <dgm:pt modelId="{22BDE52F-7ED4-4071-87EA-75118FC5D0E2}" type="pres">
      <dgm:prSet presAssocID="{9E69F49E-D239-4A0B-8088-F2D4E3F33CBD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C36AF703-8535-46EA-AA97-A07794FF1BDF}" type="pres">
      <dgm:prSet presAssocID="{9E69F49E-D239-4A0B-8088-F2D4E3F33CBD}" presName="parSh" presStyleLbl="node1" presStyleIdx="0" presStyleCnt="2" custLinFactNeighborX="-169" custLinFactNeighborY="66839"/>
      <dgm:spPr/>
      <dgm:t>
        <a:bodyPr/>
        <a:lstStyle/>
        <a:p>
          <a:endParaRPr lang="en-GB"/>
        </a:p>
      </dgm:t>
    </dgm:pt>
    <dgm:pt modelId="{6E4CEABE-3639-48EE-9464-49FFDE06537B}" type="pres">
      <dgm:prSet presAssocID="{9E69F49E-D239-4A0B-8088-F2D4E3F33CBD}" presName="desTx" presStyleLbl="fgAcc1" presStyleIdx="0" presStyleCnt="2" custScaleX="45437" custScaleY="12648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1B5EB916-C55C-495E-BF57-C44D54B9D2F1}" type="pres">
      <dgm:prSet presAssocID="{28B8A3E0-4D13-4D94-BB61-1AADC77E689B}" presName="sibTrans" presStyleLbl="sibTrans2D1" presStyleIdx="0" presStyleCnt="1" custLinFactNeighborX="908" custLinFactNeighborY="1987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ED70CB95-1443-450F-A08D-5AFD778FD5A1}" type="pres">
      <dgm:prSet presAssocID="{28B8A3E0-4D13-4D94-BB61-1AADC77E689B}" presName="connTx" presStyleLbl="sibTrans2D1" presStyleIdx="0" presStyleCnt="1"/>
      <dgm:spPr/>
      <dgm:t>
        <a:bodyPr/>
        <a:lstStyle/>
        <a:p>
          <a:endParaRPr lang="en-GB"/>
        </a:p>
      </dgm:t>
    </dgm:pt>
    <dgm:pt modelId="{16CB6571-D2AA-42BA-9829-FBFFEE42B296}" type="pres">
      <dgm:prSet presAssocID="{09BD0FD1-46A7-4538-BAE9-66B79C719B8C}" presName="composite" presStyleCnt="0"/>
      <dgm:spPr/>
    </dgm:pt>
    <dgm:pt modelId="{7D155910-77AB-4BC0-BBA0-1D6485738388}" type="pres">
      <dgm:prSet presAssocID="{09BD0FD1-46A7-4538-BAE9-66B79C719B8C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4E97445C-67EE-4B35-BF6C-9900616132B3}" type="pres">
      <dgm:prSet presAssocID="{09BD0FD1-46A7-4538-BAE9-66B79C719B8C}" presName="parSh" presStyleLbl="node1" presStyleIdx="1" presStyleCnt="2" custLinFactNeighborX="-1324" custLinFactNeighborY="65426"/>
      <dgm:spPr/>
      <dgm:t>
        <a:bodyPr/>
        <a:lstStyle/>
        <a:p>
          <a:endParaRPr lang="en-GB"/>
        </a:p>
      </dgm:t>
    </dgm:pt>
    <dgm:pt modelId="{CAC09718-5E64-4D7D-B538-1B3DC43AFAAB}" type="pres">
      <dgm:prSet presAssocID="{09BD0FD1-46A7-4538-BAE9-66B79C719B8C}" presName="desTx" presStyleLbl="fgAcc1" presStyleIdx="1" presStyleCnt="2" custScaleX="46200" custScaleY="140144" custLinFactNeighborX="-2021" custLinFactNeighborY="-237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</dgm:ptLst>
  <dgm:cxnLst>
    <dgm:cxn modelId="{1581CCEB-5882-49DB-84DB-396B039A0528}" type="presOf" srcId="{68B5604A-5ECD-4F3F-B675-8D56FA7A1748}" destId="{8D0BBB24-C073-4542-9164-209EA235FC48}" srcOrd="0" destOrd="0" presId="urn:microsoft.com/office/officeart/2005/8/layout/process3"/>
    <dgm:cxn modelId="{1290F8F1-0CBD-4F4B-9499-7EA4A01A24AB}" srcId="{68B5604A-5ECD-4F3F-B675-8D56FA7A1748}" destId="{9E69F49E-D239-4A0B-8088-F2D4E3F33CBD}" srcOrd="0" destOrd="0" parTransId="{B6F65E78-2462-453A-9A0E-9F464C4293DE}" sibTransId="{28B8A3E0-4D13-4D94-BB61-1AADC77E689B}"/>
    <dgm:cxn modelId="{2AA598CF-F138-400E-8164-A6772B6A947C}" type="presOf" srcId="{09BD0FD1-46A7-4538-BAE9-66B79C719B8C}" destId="{4E97445C-67EE-4B35-BF6C-9900616132B3}" srcOrd="1" destOrd="0" presId="urn:microsoft.com/office/officeart/2005/8/layout/process3"/>
    <dgm:cxn modelId="{15DA3338-C41F-444E-BF4F-9E1123E01832}" srcId="{9E69F49E-D239-4A0B-8088-F2D4E3F33CBD}" destId="{FAB560B0-D91D-4FCA-BEA8-D1B62D534E0D}" srcOrd="0" destOrd="0" parTransId="{1531D55C-0DA2-4B2C-8345-BF8371CEF1F1}" sibTransId="{4F33C801-93DA-4908-AE71-66FAD76A9C7F}"/>
    <dgm:cxn modelId="{3FB8A2EC-A040-41F3-9AB4-49BD69855D78}" type="presOf" srcId="{28B8A3E0-4D13-4D94-BB61-1AADC77E689B}" destId="{ED70CB95-1443-450F-A08D-5AFD778FD5A1}" srcOrd="1" destOrd="0" presId="urn:microsoft.com/office/officeart/2005/8/layout/process3"/>
    <dgm:cxn modelId="{05CCD204-ECB6-4CCA-B4A5-FA511EBBE8CE}" type="presOf" srcId="{FAB560B0-D91D-4FCA-BEA8-D1B62D534E0D}" destId="{6E4CEABE-3639-48EE-9464-49FFDE06537B}" srcOrd="0" destOrd="0" presId="urn:microsoft.com/office/officeart/2005/8/layout/process3"/>
    <dgm:cxn modelId="{0753FFFE-EB60-4136-BCF7-B8B783A7A68B}" type="presOf" srcId="{09BD0FD1-46A7-4538-BAE9-66B79C719B8C}" destId="{7D155910-77AB-4BC0-BBA0-1D6485738388}" srcOrd="0" destOrd="0" presId="urn:microsoft.com/office/officeart/2005/8/layout/process3"/>
    <dgm:cxn modelId="{F797BF0C-6B73-4402-A6B4-726E0E987E0B}" type="presOf" srcId="{73970881-7961-4F85-BC2E-8DFA10EF5103}" destId="{CAC09718-5E64-4D7D-B538-1B3DC43AFAAB}" srcOrd="0" destOrd="0" presId="urn:microsoft.com/office/officeart/2005/8/layout/process3"/>
    <dgm:cxn modelId="{B042955A-6301-4B41-B864-C78A1C7F1957}" type="presOf" srcId="{28B8A3E0-4D13-4D94-BB61-1AADC77E689B}" destId="{1B5EB916-C55C-495E-BF57-C44D54B9D2F1}" srcOrd="0" destOrd="0" presId="urn:microsoft.com/office/officeart/2005/8/layout/process3"/>
    <dgm:cxn modelId="{FA5C523F-1C9A-477D-9438-B69751A65257}" srcId="{68B5604A-5ECD-4F3F-B675-8D56FA7A1748}" destId="{09BD0FD1-46A7-4538-BAE9-66B79C719B8C}" srcOrd="1" destOrd="0" parTransId="{4C7BEC8B-B016-4473-B426-513E890BA28D}" sibTransId="{6B1A8F8A-45F5-4DCA-B21C-3DC92004F20E}"/>
    <dgm:cxn modelId="{B90F9D04-0AEC-42B2-B920-F03F92582FA3}" type="presOf" srcId="{9E69F49E-D239-4A0B-8088-F2D4E3F33CBD}" destId="{22BDE52F-7ED4-4071-87EA-75118FC5D0E2}" srcOrd="0" destOrd="0" presId="urn:microsoft.com/office/officeart/2005/8/layout/process3"/>
    <dgm:cxn modelId="{867E88BF-E6E2-496A-BAA9-BBBBCE781546}" type="presOf" srcId="{9E69F49E-D239-4A0B-8088-F2D4E3F33CBD}" destId="{C36AF703-8535-46EA-AA97-A07794FF1BDF}" srcOrd="1" destOrd="0" presId="urn:microsoft.com/office/officeart/2005/8/layout/process3"/>
    <dgm:cxn modelId="{2E2B75FE-C6FC-4B61-9039-DEC582AAA9E9}" srcId="{09BD0FD1-46A7-4538-BAE9-66B79C719B8C}" destId="{73970881-7961-4F85-BC2E-8DFA10EF5103}" srcOrd="0" destOrd="0" parTransId="{6B25816F-8611-4FD9-BEE7-F22C5106EFE4}" sibTransId="{99987740-31CC-4F78-BD02-6C55438B8F6E}"/>
    <dgm:cxn modelId="{396BA2CB-2126-4EAE-9AED-24717A5D3824}" type="presParOf" srcId="{8D0BBB24-C073-4542-9164-209EA235FC48}" destId="{E9CB6A77-EE10-4FFD-B245-17565E67C8B9}" srcOrd="0" destOrd="0" presId="urn:microsoft.com/office/officeart/2005/8/layout/process3"/>
    <dgm:cxn modelId="{DF4F284B-E2C9-4DA2-B224-7E65F848F73E}" type="presParOf" srcId="{E9CB6A77-EE10-4FFD-B245-17565E67C8B9}" destId="{22BDE52F-7ED4-4071-87EA-75118FC5D0E2}" srcOrd="0" destOrd="0" presId="urn:microsoft.com/office/officeart/2005/8/layout/process3"/>
    <dgm:cxn modelId="{E6E6C576-55BA-4FBA-8CC9-696167A8FE8F}" type="presParOf" srcId="{E9CB6A77-EE10-4FFD-B245-17565E67C8B9}" destId="{C36AF703-8535-46EA-AA97-A07794FF1BDF}" srcOrd="1" destOrd="0" presId="urn:microsoft.com/office/officeart/2005/8/layout/process3"/>
    <dgm:cxn modelId="{236DADA4-73E9-4318-8F60-91F0A4DD131A}" type="presParOf" srcId="{E9CB6A77-EE10-4FFD-B245-17565E67C8B9}" destId="{6E4CEABE-3639-48EE-9464-49FFDE06537B}" srcOrd="2" destOrd="0" presId="urn:microsoft.com/office/officeart/2005/8/layout/process3"/>
    <dgm:cxn modelId="{46974897-8EA3-4E37-BBC6-02B144552EB2}" type="presParOf" srcId="{8D0BBB24-C073-4542-9164-209EA235FC48}" destId="{1B5EB916-C55C-495E-BF57-C44D54B9D2F1}" srcOrd="1" destOrd="0" presId="urn:microsoft.com/office/officeart/2005/8/layout/process3"/>
    <dgm:cxn modelId="{F292ADFF-09A2-438B-94D3-266FE8A2E3BD}" type="presParOf" srcId="{1B5EB916-C55C-495E-BF57-C44D54B9D2F1}" destId="{ED70CB95-1443-450F-A08D-5AFD778FD5A1}" srcOrd="0" destOrd="0" presId="urn:microsoft.com/office/officeart/2005/8/layout/process3"/>
    <dgm:cxn modelId="{0CB0E01D-E075-4383-B3B7-2D38C607070E}" type="presParOf" srcId="{8D0BBB24-C073-4542-9164-209EA235FC48}" destId="{16CB6571-D2AA-42BA-9829-FBFFEE42B296}" srcOrd="2" destOrd="0" presId="urn:microsoft.com/office/officeart/2005/8/layout/process3"/>
    <dgm:cxn modelId="{41205B80-51FE-400F-B1A1-9C0191FF1A34}" type="presParOf" srcId="{16CB6571-D2AA-42BA-9829-FBFFEE42B296}" destId="{7D155910-77AB-4BC0-BBA0-1D6485738388}" srcOrd="0" destOrd="0" presId="urn:microsoft.com/office/officeart/2005/8/layout/process3"/>
    <dgm:cxn modelId="{EA9B3FB7-90AA-44E4-980C-13E47F351EF0}" type="presParOf" srcId="{16CB6571-D2AA-42BA-9829-FBFFEE42B296}" destId="{4E97445C-67EE-4B35-BF6C-9900616132B3}" srcOrd="1" destOrd="0" presId="urn:microsoft.com/office/officeart/2005/8/layout/process3"/>
    <dgm:cxn modelId="{3FBA4E0D-7C76-4C43-A653-5C2F147619B8}" type="presParOf" srcId="{16CB6571-D2AA-42BA-9829-FBFFEE42B296}" destId="{CAC09718-5E64-4D7D-B538-1B3DC43AFAA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B5604A-5ECD-4F3F-B675-8D56FA7A174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69F49E-D239-4A0B-8088-F2D4E3F33CBD}">
      <dgm:prSet phldrT="[Text]" custT="1"/>
      <dgm:spPr>
        <a:xfrm>
          <a:off x="144019" y="338421"/>
          <a:ext cx="3326853" cy="809806"/>
        </a:xfrm>
        <a:solidFill>
          <a:srgbClr val="9E387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Thoughtless </a:t>
          </a:r>
        </a:p>
        <a:p>
          <a:r>
            <a:rPr lang="en-GB" sz="12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Spendthrifts</a:t>
          </a:r>
          <a:endParaRPr lang="en-GB" sz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B6F65E78-2462-453A-9A0E-9F464C4293DE}" type="parTrans" cxnId="{1290F8F1-0CBD-4F4B-9499-7EA4A01A24AB}">
      <dgm:prSet/>
      <dgm:spPr/>
      <dgm:t>
        <a:bodyPr/>
        <a:lstStyle/>
        <a:p>
          <a:endParaRPr lang="en-GB"/>
        </a:p>
      </dgm:t>
    </dgm:pt>
    <dgm:pt modelId="{28B8A3E0-4D13-4D94-BB61-1AADC77E689B}" type="sibTrans" cxnId="{1290F8F1-0CBD-4F4B-9499-7EA4A01A24AB}">
      <dgm:prSet/>
      <dgm:spPr>
        <a:xfrm rot="57408">
          <a:off x="3807639" y="338583"/>
          <a:ext cx="641210" cy="828290"/>
        </a:xfrm>
        <a:solidFill>
          <a:srgbClr val="9E387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FAB560B0-D91D-4FCA-BEA8-D1B62D534E0D}">
      <dgm:prSet phldrT="[Text]"/>
      <dgm:spPr>
        <a:xfrm>
          <a:off x="1360148" y="376810"/>
          <a:ext cx="1972225" cy="827191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E387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1531D55C-0DA2-4B2C-8345-BF8371CEF1F1}" type="parTrans" cxnId="{15DA3338-C41F-444E-BF4F-9E1123E01832}">
      <dgm:prSet/>
      <dgm:spPr/>
      <dgm:t>
        <a:bodyPr/>
        <a:lstStyle/>
        <a:p>
          <a:endParaRPr lang="en-GB"/>
        </a:p>
      </dgm:t>
    </dgm:pt>
    <dgm:pt modelId="{4F33C801-93DA-4908-AE71-66FAD76A9C7F}" type="sibTrans" cxnId="{15DA3338-C41F-444E-BF4F-9E1123E01832}">
      <dgm:prSet/>
      <dgm:spPr/>
      <dgm:t>
        <a:bodyPr/>
        <a:lstStyle/>
        <a:p>
          <a:endParaRPr lang="en-GB"/>
        </a:p>
      </dgm:t>
    </dgm:pt>
    <dgm:pt modelId="{09BD0FD1-46A7-4538-BAE9-66B79C719B8C}">
      <dgm:prSet phldrT="[Text]" custT="1"/>
      <dgm:spPr>
        <a:xfrm>
          <a:off x="4680536" y="414329"/>
          <a:ext cx="3344186" cy="809806"/>
        </a:xfrm>
        <a:solidFill>
          <a:srgbClr val="9E387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‘In the know’</a:t>
          </a:r>
          <a:endParaRPr lang="en-GB" sz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4C7BEC8B-B016-4473-B426-513E890BA28D}" type="parTrans" cxnId="{FA5C523F-1C9A-477D-9438-B69751A65257}">
      <dgm:prSet/>
      <dgm:spPr/>
      <dgm:t>
        <a:bodyPr/>
        <a:lstStyle/>
        <a:p>
          <a:endParaRPr lang="en-GB"/>
        </a:p>
      </dgm:t>
    </dgm:pt>
    <dgm:pt modelId="{6B1A8F8A-45F5-4DCA-B21C-3DC92004F20E}" type="sibTrans" cxnId="{FA5C523F-1C9A-477D-9438-B69751A65257}">
      <dgm:prSet/>
      <dgm:spPr/>
      <dgm:t>
        <a:bodyPr/>
        <a:lstStyle/>
        <a:p>
          <a:endParaRPr lang="en-GB"/>
        </a:p>
      </dgm:t>
    </dgm:pt>
    <dgm:pt modelId="{73970881-7961-4F85-BC2E-8DFA10EF5103}">
      <dgm:prSet phldrT="[Text]"/>
      <dgm:spPr>
        <a:xfrm>
          <a:off x="5768930" y="318545"/>
          <a:ext cx="2371314" cy="890279"/>
        </a:xfr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9E387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6B25816F-8611-4FD9-BEE7-F22C5106EFE4}" type="parTrans" cxnId="{2E2B75FE-C6FC-4B61-9039-DEC582AAA9E9}">
      <dgm:prSet/>
      <dgm:spPr/>
      <dgm:t>
        <a:bodyPr/>
        <a:lstStyle/>
        <a:p>
          <a:endParaRPr lang="en-GB"/>
        </a:p>
      </dgm:t>
    </dgm:pt>
    <dgm:pt modelId="{99987740-31CC-4F78-BD02-6C55438B8F6E}" type="sibTrans" cxnId="{2E2B75FE-C6FC-4B61-9039-DEC582AAA9E9}">
      <dgm:prSet/>
      <dgm:spPr/>
      <dgm:t>
        <a:bodyPr/>
        <a:lstStyle/>
        <a:p>
          <a:endParaRPr lang="en-GB"/>
        </a:p>
      </dgm:t>
    </dgm:pt>
    <dgm:pt modelId="{8D0BBB24-C073-4542-9164-209EA235FC48}" type="pres">
      <dgm:prSet presAssocID="{68B5604A-5ECD-4F3F-B675-8D56FA7A17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9CB6A77-EE10-4FFD-B245-17565E67C8B9}" type="pres">
      <dgm:prSet presAssocID="{9E69F49E-D239-4A0B-8088-F2D4E3F33CBD}" presName="composite" presStyleCnt="0"/>
      <dgm:spPr/>
    </dgm:pt>
    <dgm:pt modelId="{22BDE52F-7ED4-4071-87EA-75118FC5D0E2}" type="pres">
      <dgm:prSet presAssocID="{9E69F49E-D239-4A0B-8088-F2D4E3F33CBD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C36AF703-8535-46EA-AA97-A07794FF1BDF}" type="pres">
      <dgm:prSet presAssocID="{9E69F49E-D239-4A0B-8088-F2D4E3F33CBD}" presName="parSh" presStyleLbl="node1" presStyleIdx="0" presStyleCnt="2" custLinFactNeighborX="4286" custLinFactNeighborY="39304"/>
      <dgm:spPr/>
      <dgm:t>
        <a:bodyPr/>
        <a:lstStyle/>
        <a:p>
          <a:endParaRPr lang="en-GB"/>
        </a:p>
      </dgm:t>
    </dgm:pt>
    <dgm:pt modelId="{6E4CEABE-3639-48EE-9464-49FFDE06537B}" type="pres">
      <dgm:prSet presAssocID="{9E69F49E-D239-4A0B-8088-F2D4E3F33CBD}" presName="desTx" presStyleLbl="fgAcc1" presStyleIdx="0" presStyleCnt="2" custScaleX="59282" custScaleY="1795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1B5EB916-C55C-495E-BF57-C44D54B9D2F1}" type="pres">
      <dgm:prSet presAssocID="{28B8A3E0-4D13-4D94-BB61-1AADC77E689B}" presName="sibTrans" presStyleLbl="sibTrans2D1" presStyleIdx="0" presStyleCnt="1" custLinFactNeighborX="5364" custLinFactNeighborY="1282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ED70CB95-1443-450F-A08D-5AFD778FD5A1}" type="pres">
      <dgm:prSet presAssocID="{28B8A3E0-4D13-4D94-BB61-1AADC77E689B}" presName="connTx" presStyleLbl="sibTrans2D1" presStyleIdx="0" presStyleCnt="1"/>
      <dgm:spPr/>
      <dgm:t>
        <a:bodyPr/>
        <a:lstStyle/>
        <a:p>
          <a:endParaRPr lang="en-GB"/>
        </a:p>
      </dgm:t>
    </dgm:pt>
    <dgm:pt modelId="{16CB6571-D2AA-42BA-9829-FBFFEE42B296}" type="pres">
      <dgm:prSet presAssocID="{09BD0FD1-46A7-4538-BAE9-66B79C719B8C}" presName="composite" presStyleCnt="0"/>
      <dgm:spPr/>
    </dgm:pt>
    <dgm:pt modelId="{7D155910-77AB-4BC0-BBA0-1D6485738388}" type="pres">
      <dgm:prSet presAssocID="{09BD0FD1-46A7-4538-BAE9-66B79C719B8C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4E97445C-67EE-4B35-BF6C-9900616132B3}" type="pres">
      <dgm:prSet presAssocID="{09BD0FD1-46A7-4538-BAE9-66B79C719B8C}" presName="parSh" presStyleLbl="node1" presStyleIdx="1" presStyleCnt="2" custScaleX="100521" custLinFactNeighborX="367" custLinFactNeighborY="53329"/>
      <dgm:spPr/>
      <dgm:t>
        <a:bodyPr/>
        <a:lstStyle/>
        <a:p>
          <a:endParaRPr lang="en-GB"/>
        </a:p>
      </dgm:t>
    </dgm:pt>
    <dgm:pt modelId="{CAC09718-5E64-4D7D-B538-1B3DC43AFAAB}" type="pres">
      <dgm:prSet presAssocID="{09BD0FD1-46A7-4538-BAE9-66B79C719B8C}" presName="desTx" presStyleLbl="fgAcc1" presStyleIdx="1" presStyleCnt="2" custScaleX="71278" custScaleY="193203" custLinFactNeighborX="-2021" custLinFactNeighborY="-237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</dgm:ptLst>
  <dgm:cxnLst>
    <dgm:cxn modelId="{27A2AE62-C1F8-4954-A171-F09C874C0CF8}" type="presOf" srcId="{28B8A3E0-4D13-4D94-BB61-1AADC77E689B}" destId="{1B5EB916-C55C-495E-BF57-C44D54B9D2F1}" srcOrd="0" destOrd="0" presId="urn:microsoft.com/office/officeart/2005/8/layout/process3"/>
    <dgm:cxn modelId="{1290F8F1-0CBD-4F4B-9499-7EA4A01A24AB}" srcId="{68B5604A-5ECD-4F3F-B675-8D56FA7A1748}" destId="{9E69F49E-D239-4A0B-8088-F2D4E3F33CBD}" srcOrd="0" destOrd="0" parTransId="{B6F65E78-2462-453A-9A0E-9F464C4293DE}" sibTransId="{28B8A3E0-4D13-4D94-BB61-1AADC77E689B}"/>
    <dgm:cxn modelId="{DC4EB93D-B5F6-4BD6-93CF-5B6D5C29359A}" type="presOf" srcId="{09BD0FD1-46A7-4538-BAE9-66B79C719B8C}" destId="{7D155910-77AB-4BC0-BBA0-1D6485738388}" srcOrd="0" destOrd="0" presId="urn:microsoft.com/office/officeart/2005/8/layout/process3"/>
    <dgm:cxn modelId="{8038E568-3CE7-4C75-90CE-12AF3A7A7DF6}" type="presOf" srcId="{28B8A3E0-4D13-4D94-BB61-1AADC77E689B}" destId="{ED70CB95-1443-450F-A08D-5AFD778FD5A1}" srcOrd="1" destOrd="0" presId="urn:microsoft.com/office/officeart/2005/8/layout/process3"/>
    <dgm:cxn modelId="{15DA3338-C41F-444E-BF4F-9E1123E01832}" srcId="{9E69F49E-D239-4A0B-8088-F2D4E3F33CBD}" destId="{FAB560B0-D91D-4FCA-BEA8-D1B62D534E0D}" srcOrd="0" destOrd="0" parTransId="{1531D55C-0DA2-4B2C-8345-BF8371CEF1F1}" sibTransId="{4F33C801-93DA-4908-AE71-66FAD76A9C7F}"/>
    <dgm:cxn modelId="{C4566873-47A4-49FE-AD7E-33C430B9F6DE}" type="presOf" srcId="{68B5604A-5ECD-4F3F-B675-8D56FA7A1748}" destId="{8D0BBB24-C073-4542-9164-209EA235FC48}" srcOrd="0" destOrd="0" presId="urn:microsoft.com/office/officeart/2005/8/layout/process3"/>
    <dgm:cxn modelId="{41E8EFDB-1853-4B66-96B4-9BD911D25BD9}" type="presOf" srcId="{FAB560B0-D91D-4FCA-BEA8-D1B62D534E0D}" destId="{6E4CEABE-3639-48EE-9464-49FFDE06537B}" srcOrd="0" destOrd="0" presId="urn:microsoft.com/office/officeart/2005/8/layout/process3"/>
    <dgm:cxn modelId="{6985240D-6477-4660-9393-624EDF9B6C48}" type="presOf" srcId="{09BD0FD1-46A7-4538-BAE9-66B79C719B8C}" destId="{4E97445C-67EE-4B35-BF6C-9900616132B3}" srcOrd="1" destOrd="0" presId="urn:microsoft.com/office/officeart/2005/8/layout/process3"/>
    <dgm:cxn modelId="{FA5C523F-1C9A-477D-9438-B69751A65257}" srcId="{68B5604A-5ECD-4F3F-B675-8D56FA7A1748}" destId="{09BD0FD1-46A7-4538-BAE9-66B79C719B8C}" srcOrd="1" destOrd="0" parTransId="{4C7BEC8B-B016-4473-B426-513E890BA28D}" sibTransId="{6B1A8F8A-45F5-4DCA-B21C-3DC92004F20E}"/>
    <dgm:cxn modelId="{22D53526-A2A1-4D24-9A2D-F78CB0A4330D}" type="presOf" srcId="{9E69F49E-D239-4A0B-8088-F2D4E3F33CBD}" destId="{C36AF703-8535-46EA-AA97-A07794FF1BDF}" srcOrd="1" destOrd="0" presId="urn:microsoft.com/office/officeart/2005/8/layout/process3"/>
    <dgm:cxn modelId="{2E2B75FE-C6FC-4B61-9039-DEC582AAA9E9}" srcId="{09BD0FD1-46A7-4538-BAE9-66B79C719B8C}" destId="{73970881-7961-4F85-BC2E-8DFA10EF5103}" srcOrd="0" destOrd="0" parTransId="{6B25816F-8611-4FD9-BEE7-F22C5106EFE4}" sibTransId="{99987740-31CC-4F78-BD02-6C55438B8F6E}"/>
    <dgm:cxn modelId="{E2AAE751-8665-477C-9515-4BB353C1ECED}" type="presOf" srcId="{73970881-7961-4F85-BC2E-8DFA10EF5103}" destId="{CAC09718-5E64-4D7D-B538-1B3DC43AFAAB}" srcOrd="0" destOrd="0" presId="urn:microsoft.com/office/officeart/2005/8/layout/process3"/>
    <dgm:cxn modelId="{6E4DA322-B3A5-42E7-AF6F-12A05FBBD5E4}" type="presOf" srcId="{9E69F49E-D239-4A0B-8088-F2D4E3F33CBD}" destId="{22BDE52F-7ED4-4071-87EA-75118FC5D0E2}" srcOrd="0" destOrd="0" presId="urn:microsoft.com/office/officeart/2005/8/layout/process3"/>
    <dgm:cxn modelId="{716C794B-FF5D-45DD-9FC3-5E30F9C3AE7A}" type="presParOf" srcId="{8D0BBB24-C073-4542-9164-209EA235FC48}" destId="{E9CB6A77-EE10-4FFD-B245-17565E67C8B9}" srcOrd="0" destOrd="0" presId="urn:microsoft.com/office/officeart/2005/8/layout/process3"/>
    <dgm:cxn modelId="{49D391B8-82AD-4958-BA90-FA52B495A54E}" type="presParOf" srcId="{E9CB6A77-EE10-4FFD-B245-17565E67C8B9}" destId="{22BDE52F-7ED4-4071-87EA-75118FC5D0E2}" srcOrd="0" destOrd="0" presId="urn:microsoft.com/office/officeart/2005/8/layout/process3"/>
    <dgm:cxn modelId="{0948C9CB-5985-4DE6-8D61-168AE8B0D3E8}" type="presParOf" srcId="{E9CB6A77-EE10-4FFD-B245-17565E67C8B9}" destId="{C36AF703-8535-46EA-AA97-A07794FF1BDF}" srcOrd="1" destOrd="0" presId="urn:microsoft.com/office/officeart/2005/8/layout/process3"/>
    <dgm:cxn modelId="{E91FB9CF-59A3-42A4-AA56-957A6ABFE761}" type="presParOf" srcId="{E9CB6A77-EE10-4FFD-B245-17565E67C8B9}" destId="{6E4CEABE-3639-48EE-9464-49FFDE06537B}" srcOrd="2" destOrd="0" presId="urn:microsoft.com/office/officeart/2005/8/layout/process3"/>
    <dgm:cxn modelId="{15F3D213-5F3F-4B31-8864-6DD7042B7B43}" type="presParOf" srcId="{8D0BBB24-C073-4542-9164-209EA235FC48}" destId="{1B5EB916-C55C-495E-BF57-C44D54B9D2F1}" srcOrd="1" destOrd="0" presId="urn:microsoft.com/office/officeart/2005/8/layout/process3"/>
    <dgm:cxn modelId="{0084F6F8-6A0B-402D-A0D0-6BC34FCC8EF0}" type="presParOf" srcId="{1B5EB916-C55C-495E-BF57-C44D54B9D2F1}" destId="{ED70CB95-1443-450F-A08D-5AFD778FD5A1}" srcOrd="0" destOrd="0" presId="urn:microsoft.com/office/officeart/2005/8/layout/process3"/>
    <dgm:cxn modelId="{1823E21D-ADE7-468E-9702-12A08310FECB}" type="presParOf" srcId="{8D0BBB24-C073-4542-9164-209EA235FC48}" destId="{16CB6571-D2AA-42BA-9829-FBFFEE42B296}" srcOrd="2" destOrd="0" presId="urn:microsoft.com/office/officeart/2005/8/layout/process3"/>
    <dgm:cxn modelId="{264A8FAC-1E32-47E6-A67B-51B07376093B}" type="presParOf" srcId="{16CB6571-D2AA-42BA-9829-FBFFEE42B296}" destId="{7D155910-77AB-4BC0-BBA0-1D6485738388}" srcOrd="0" destOrd="0" presId="urn:microsoft.com/office/officeart/2005/8/layout/process3"/>
    <dgm:cxn modelId="{37C60A49-F4C7-43C5-8705-9F86ED3635B9}" type="presParOf" srcId="{16CB6571-D2AA-42BA-9829-FBFFEE42B296}" destId="{4E97445C-67EE-4B35-BF6C-9900616132B3}" srcOrd="1" destOrd="0" presId="urn:microsoft.com/office/officeart/2005/8/layout/process3"/>
    <dgm:cxn modelId="{AF3F229E-CDCE-40E2-980A-FDE802964085}" type="presParOf" srcId="{16CB6571-D2AA-42BA-9829-FBFFEE42B296}" destId="{CAC09718-5E64-4D7D-B538-1B3DC43AFAA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B5604A-5ECD-4F3F-B675-8D56FA7A174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69F49E-D239-4A0B-8088-F2D4E3F33CBD}">
      <dgm:prSet phldrT="[Text]" custT="1"/>
      <dgm:spPr>
        <a:xfrm>
          <a:off x="0" y="432048"/>
          <a:ext cx="3263643" cy="518399"/>
        </a:xfrm>
        <a:solidFill>
          <a:srgbClr val="9E387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Flair</a:t>
          </a:r>
          <a:endParaRPr lang="en-GB" sz="14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B6F65E78-2462-453A-9A0E-9F464C4293DE}" type="parTrans" cxnId="{1290F8F1-0CBD-4F4B-9499-7EA4A01A24AB}">
      <dgm:prSet/>
      <dgm:spPr/>
      <dgm:t>
        <a:bodyPr/>
        <a:lstStyle/>
        <a:p>
          <a:endParaRPr lang="en-GB"/>
        </a:p>
      </dgm:t>
    </dgm:pt>
    <dgm:pt modelId="{28B8A3E0-4D13-4D94-BB61-1AADC77E689B}" type="sibTrans" cxnId="{1290F8F1-0CBD-4F4B-9499-7EA4A01A24AB}">
      <dgm:prSet/>
      <dgm:spPr>
        <a:xfrm rot="1">
          <a:off x="3581860" y="198572"/>
          <a:ext cx="674619" cy="812552"/>
        </a:xfrm>
        <a:solidFill>
          <a:srgbClr val="9E387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FAB560B0-D91D-4FCA-BEA8-D1B62D534E0D}">
      <dgm:prSet phldrT="[Text]"/>
      <dgm:spPr>
        <a:xfrm>
          <a:off x="1443221" y="198911"/>
          <a:ext cx="1725129" cy="1011674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E387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1531D55C-0DA2-4B2C-8345-BF8371CEF1F1}" type="parTrans" cxnId="{15DA3338-C41F-444E-BF4F-9E1123E01832}">
      <dgm:prSet/>
      <dgm:spPr/>
      <dgm:t>
        <a:bodyPr/>
        <a:lstStyle/>
        <a:p>
          <a:endParaRPr lang="en-GB"/>
        </a:p>
      </dgm:t>
    </dgm:pt>
    <dgm:pt modelId="{4F33C801-93DA-4908-AE71-66FAD76A9C7F}" type="sibTrans" cxnId="{15DA3338-C41F-444E-BF4F-9E1123E01832}">
      <dgm:prSet/>
      <dgm:spPr/>
      <dgm:t>
        <a:bodyPr/>
        <a:lstStyle/>
        <a:p>
          <a:endParaRPr lang="en-GB"/>
        </a:p>
      </dgm:t>
    </dgm:pt>
    <dgm:pt modelId="{09BD0FD1-46A7-4538-BAE9-66B79C719B8C}">
      <dgm:prSet phldrT="[Text]" custT="1"/>
      <dgm:spPr>
        <a:xfrm>
          <a:off x="4536509" y="432050"/>
          <a:ext cx="3263643" cy="518399"/>
        </a:xfrm>
        <a:solidFill>
          <a:srgbClr val="9E387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400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Care</a:t>
          </a:r>
          <a:endParaRPr lang="en-GB" sz="14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4C7BEC8B-B016-4473-B426-513E890BA28D}" type="parTrans" cxnId="{FA5C523F-1C9A-477D-9438-B69751A65257}">
      <dgm:prSet/>
      <dgm:spPr/>
      <dgm:t>
        <a:bodyPr/>
        <a:lstStyle/>
        <a:p>
          <a:endParaRPr lang="en-GB"/>
        </a:p>
      </dgm:t>
    </dgm:pt>
    <dgm:pt modelId="{6B1A8F8A-45F5-4DCA-B21C-3DC92004F20E}" type="sibTrans" cxnId="{FA5C523F-1C9A-477D-9438-B69751A65257}">
      <dgm:prSet/>
      <dgm:spPr/>
      <dgm:t>
        <a:bodyPr/>
        <a:lstStyle/>
        <a:p>
          <a:endParaRPr lang="en-GB"/>
        </a:p>
      </dgm:t>
    </dgm:pt>
    <dgm:pt modelId="{73970881-7961-4F85-BC2E-8DFA10EF5103}">
      <dgm:prSet phldrT="[Text]"/>
      <dgm:spPr>
        <a:xfrm>
          <a:off x="6048684" y="216024"/>
          <a:ext cx="1530714" cy="966961"/>
        </a:xfr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9E387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6B25816F-8611-4FD9-BEE7-F22C5106EFE4}" type="parTrans" cxnId="{2E2B75FE-C6FC-4B61-9039-DEC582AAA9E9}">
      <dgm:prSet/>
      <dgm:spPr/>
      <dgm:t>
        <a:bodyPr/>
        <a:lstStyle/>
        <a:p>
          <a:endParaRPr lang="en-GB"/>
        </a:p>
      </dgm:t>
    </dgm:pt>
    <dgm:pt modelId="{99987740-31CC-4F78-BD02-6C55438B8F6E}" type="sibTrans" cxnId="{2E2B75FE-C6FC-4B61-9039-DEC582AAA9E9}">
      <dgm:prSet/>
      <dgm:spPr/>
      <dgm:t>
        <a:bodyPr/>
        <a:lstStyle/>
        <a:p>
          <a:endParaRPr lang="en-GB"/>
        </a:p>
      </dgm:t>
    </dgm:pt>
    <dgm:pt modelId="{8D0BBB24-C073-4542-9164-209EA235FC48}" type="pres">
      <dgm:prSet presAssocID="{68B5604A-5ECD-4F3F-B675-8D56FA7A17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9CB6A77-EE10-4FFD-B245-17565E67C8B9}" type="pres">
      <dgm:prSet presAssocID="{9E69F49E-D239-4A0B-8088-F2D4E3F33CBD}" presName="composite" presStyleCnt="0"/>
      <dgm:spPr/>
    </dgm:pt>
    <dgm:pt modelId="{22BDE52F-7ED4-4071-87EA-75118FC5D0E2}" type="pres">
      <dgm:prSet presAssocID="{9E69F49E-D239-4A0B-8088-F2D4E3F33CBD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C36AF703-8535-46EA-AA97-A07794FF1BDF}" type="pres">
      <dgm:prSet presAssocID="{9E69F49E-D239-4A0B-8088-F2D4E3F33CBD}" presName="parSh" presStyleLbl="node1" presStyleIdx="0" presStyleCnt="2" custLinFactNeighborX="-169" custLinFactNeighborY="80729"/>
      <dgm:spPr/>
      <dgm:t>
        <a:bodyPr/>
        <a:lstStyle/>
        <a:p>
          <a:endParaRPr lang="en-GB"/>
        </a:p>
      </dgm:t>
    </dgm:pt>
    <dgm:pt modelId="{6E4CEABE-3639-48EE-9464-49FFDE06537B}" type="pres">
      <dgm:prSet presAssocID="{9E69F49E-D239-4A0B-8088-F2D4E3F33CBD}" presName="desTx" presStyleLbl="fgAcc1" presStyleIdx="0" presStyleCnt="2" custScaleX="41935" custScaleY="13766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1B5EB916-C55C-495E-BF57-C44D54B9D2F1}" type="pres">
      <dgm:prSet presAssocID="{28B8A3E0-4D13-4D94-BB61-1AADC77E689B}" presName="sibTrans" presStyleLbl="sibTrans2D1" presStyleIdx="0" presStyleCnt="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ED70CB95-1443-450F-A08D-5AFD778FD5A1}" type="pres">
      <dgm:prSet presAssocID="{28B8A3E0-4D13-4D94-BB61-1AADC77E689B}" presName="connTx" presStyleLbl="sibTrans2D1" presStyleIdx="0" presStyleCnt="1"/>
      <dgm:spPr/>
      <dgm:t>
        <a:bodyPr/>
        <a:lstStyle/>
        <a:p>
          <a:endParaRPr lang="en-GB"/>
        </a:p>
      </dgm:t>
    </dgm:pt>
    <dgm:pt modelId="{16CB6571-D2AA-42BA-9829-FBFFEE42B296}" type="pres">
      <dgm:prSet presAssocID="{09BD0FD1-46A7-4538-BAE9-66B79C719B8C}" presName="composite" presStyleCnt="0"/>
      <dgm:spPr/>
    </dgm:pt>
    <dgm:pt modelId="{7D155910-77AB-4BC0-BBA0-1D6485738388}" type="pres">
      <dgm:prSet presAssocID="{09BD0FD1-46A7-4538-BAE9-66B79C719B8C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4E97445C-67EE-4B35-BF6C-9900616132B3}" type="pres">
      <dgm:prSet presAssocID="{09BD0FD1-46A7-4538-BAE9-66B79C719B8C}" presName="parSh" presStyleLbl="node1" presStyleIdx="1" presStyleCnt="2" custScaleX="107097" custLinFactNeighborX="-1324" custLinFactNeighborY="78573"/>
      <dgm:spPr/>
      <dgm:t>
        <a:bodyPr/>
        <a:lstStyle/>
        <a:p>
          <a:endParaRPr lang="en-GB"/>
        </a:p>
      </dgm:t>
    </dgm:pt>
    <dgm:pt modelId="{CAC09718-5E64-4D7D-B538-1B3DC43AFAAB}" type="pres">
      <dgm:prSet presAssocID="{09BD0FD1-46A7-4538-BAE9-66B79C719B8C}" presName="desTx" presStyleLbl="fgAcc1" presStyleIdx="1" presStyleCnt="2" custScaleX="38029" custScaleY="108589" custLinFactNeighborX="-2021" custLinFactNeighborY="-237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</dgm:ptLst>
  <dgm:cxnLst>
    <dgm:cxn modelId="{1290F8F1-0CBD-4F4B-9499-7EA4A01A24AB}" srcId="{68B5604A-5ECD-4F3F-B675-8D56FA7A1748}" destId="{9E69F49E-D239-4A0B-8088-F2D4E3F33CBD}" srcOrd="0" destOrd="0" parTransId="{B6F65E78-2462-453A-9A0E-9F464C4293DE}" sibTransId="{28B8A3E0-4D13-4D94-BB61-1AADC77E689B}"/>
    <dgm:cxn modelId="{026FD4AE-ADE9-44C1-AACB-1105124FD353}" type="presOf" srcId="{09BD0FD1-46A7-4538-BAE9-66B79C719B8C}" destId="{7D155910-77AB-4BC0-BBA0-1D6485738388}" srcOrd="0" destOrd="0" presId="urn:microsoft.com/office/officeart/2005/8/layout/process3"/>
    <dgm:cxn modelId="{2FF8CD91-B00F-4970-8D77-F2FBCC8DE8F5}" type="presOf" srcId="{28B8A3E0-4D13-4D94-BB61-1AADC77E689B}" destId="{1B5EB916-C55C-495E-BF57-C44D54B9D2F1}" srcOrd="0" destOrd="0" presId="urn:microsoft.com/office/officeart/2005/8/layout/process3"/>
    <dgm:cxn modelId="{1C04117C-FD6C-46A4-AD01-B5FEF2C063B8}" type="presOf" srcId="{73970881-7961-4F85-BC2E-8DFA10EF5103}" destId="{CAC09718-5E64-4D7D-B538-1B3DC43AFAAB}" srcOrd="0" destOrd="0" presId="urn:microsoft.com/office/officeart/2005/8/layout/process3"/>
    <dgm:cxn modelId="{49545B62-FD0E-4571-A889-EF49DD67417B}" type="presOf" srcId="{68B5604A-5ECD-4F3F-B675-8D56FA7A1748}" destId="{8D0BBB24-C073-4542-9164-209EA235FC48}" srcOrd="0" destOrd="0" presId="urn:microsoft.com/office/officeart/2005/8/layout/process3"/>
    <dgm:cxn modelId="{15DA3338-C41F-444E-BF4F-9E1123E01832}" srcId="{9E69F49E-D239-4A0B-8088-F2D4E3F33CBD}" destId="{FAB560B0-D91D-4FCA-BEA8-D1B62D534E0D}" srcOrd="0" destOrd="0" parTransId="{1531D55C-0DA2-4B2C-8345-BF8371CEF1F1}" sibTransId="{4F33C801-93DA-4908-AE71-66FAD76A9C7F}"/>
    <dgm:cxn modelId="{F0034D69-6665-4424-A237-45F88A464027}" type="presOf" srcId="{28B8A3E0-4D13-4D94-BB61-1AADC77E689B}" destId="{ED70CB95-1443-450F-A08D-5AFD778FD5A1}" srcOrd="1" destOrd="0" presId="urn:microsoft.com/office/officeart/2005/8/layout/process3"/>
    <dgm:cxn modelId="{04FEFE95-F116-43F5-A666-5D86A1561B91}" type="presOf" srcId="{9E69F49E-D239-4A0B-8088-F2D4E3F33CBD}" destId="{C36AF703-8535-46EA-AA97-A07794FF1BDF}" srcOrd="1" destOrd="0" presId="urn:microsoft.com/office/officeart/2005/8/layout/process3"/>
    <dgm:cxn modelId="{E5AE12FB-F6DF-41E8-B40E-AA870F53F154}" type="presOf" srcId="{FAB560B0-D91D-4FCA-BEA8-D1B62D534E0D}" destId="{6E4CEABE-3639-48EE-9464-49FFDE06537B}" srcOrd="0" destOrd="0" presId="urn:microsoft.com/office/officeart/2005/8/layout/process3"/>
    <dgm:cxn modelId="{FA5C523F-1C9A-477D-9438-B69751A65257}" srcId="{68B5604A-5ECD-4F3F-B675-8D56FA7A1748}" destId="{09BD0FD1-46A7-4538-BAE9-66B79C719B8C}" srcOrd="1" destOrd="0" parTransId="{4C7BEC8B-B016-4473-B426-513E890BA28D}" sibTransId="{6B1A8F8A-45F5-4DCA-B21C-3DC92004F20E}"/>
    <dgm:cxn modelId="{5B14E645-3501-42DA-80B2-9F11D94EC4B9}" type="presOf" srcId="{09BD0FD1-46A7-4538-BAE9-66B79C719B8C}" destId="{4E97445C-67EE-4B35-BF6C-9900616132B3}" srcOrd="1" destOrd="0" presId="urn:microsoft.com/office/officeart/2005/8/layout/process3"/>
    <dgm:cxn modelId="{993BC98A-5528-4B20-87C0-8E595E402C06}" type="presOf" srcId="{9E69F49E-D239-4A0B-8088-F2D4E3F33CBD}" destId="{22BDE52F-7ED4-4071-87EA-75118FC5D0E2}" srcOrd="0" destOrd="0" presId="urn:microsoft.com/office/officeart/2005/8/layout/process3"/>
    <dgm:cxn modelId="{2E2B75FE-C6FC-4B61-9039-DEC582AAA9E9}" srcId="{09BD0FD1-46A7-4538-BAE9-66B79C719B8C}" destId="{73970881-7961-4F85-BC2E-8DFA10EF5103}" srcOrd="0" destOrd="0" parTransId="{6B25816F-8611-4FD9-BEE7-F22C5106EFE4}" sibTransId="{99987740-31CC-4F78-BD02-6C55438B8F6E}"/>
    <dgm:cxn modelId="{21E6A991-0BE4-4C10-91BC-2E816D8F0447}" type="presParOf" srcId="{8D0BBB24-C073-4542-9164-209EA235FC48}" destId="{E9CB6A77-EE10-4FFD-B245-17565E67C8B9}" srcOrd="0" destOrd="0" presId="urn:microsoft.com/office/officeart/2005/8/layout/process3"/>
    <dgm:cxn modelId="{0FF43F70-3993-49B4-A8CD-87D8D4314676}" type="presParOf" srcId="{E9CB6A77-EE10-4FFD-B245-17565E67C8B9}" destId="{22BDE52F-7ED4-4071-87EA-75118FC5D0E2}" srcOrd="0" destOrd="0" presId="urn:microsoft.com/office/officeart/2005/8/layout/process3"/>
    <dgm:cxn modelId="{C87EE606-2FC8-4D28-ADAB-F85B28740217}" type="presParOf" srcId="{E9CB6A77-EE10-4FFD-B245-17565E67C8B9}" destId="{C36AF703-8535-46EA-AA97-A07794FF1BDF}" srcOrd="1" destOrd="0" presId="urn:microsoft.com/office/officeart/2005/8/layout/process3"/>
    <dgm:cxn modelId="{31A8CF8B-F085-432C-8E21-A2EF95463DF3}" type="presParOf" srcId="{E9CB6A77-EE10-4FFD-B245-17565E67C8B9}" destId="{6E4CEABE-3639-48EE-9464-49FFDE06537B}" srcOrd="2" destOrd="0" presId="urn:microsoft.com/office/officeart/2005/8/layout/process3"/>
    <dgm:cxn modelId="{57F875A2-D505-4246-9EF5-FCEF8AF17E28}" type="presParOf" srcId="{8D0BBB24-C073-4542-9164-209EA235FC48}" destId="{1B5EB916-C55C-495E-BF57-C44D54B9D2F1}" srcOrd="1" destOrd="0" presId="urn:microsoft.com/office/officeart/2005/8/layout/process3"/>
    <dgm:cxn modelId="{FC3C18C2-7056-4CEE-B7D9-B9105A39EBFC}" type="presParOf" srcId="{1B5EB916-C55C-495E-BF57-C44D54B9D2F1}" destId="{ED70CB95-1443-450F-A08D-5AFD778FD5A1}" srcOrd="0" destOrd="0" presId="urn:microsoft.com/office/officeart/2005/8/layout/process3"/>
    <dgm:cxn modelId="{50E24A5F-5315-4679-8C26-F7072E3C9D40}" type="presParOf" srcId="{8D0BBB24-C073-4542-9164-209EA235FC48}" destId="{16CB6571-D2AA-42BA-9829-FBFFEE42B296}" srcOrd="2" destOrd="0" presId="urn:microsoft.com/office/officeart/2005/8/layout/process3"/>
    <dgm:cxn modelId="{B061239E-07C9-4B72-9FC1-F6DE85EFC280}" type="presParOf" srcId="{16CB6571-D2AA-42BA-9829-FBFFEE42B296}" destId="{7D155910-77AB-4BC0-BBA0-1D6485738388}" srcOrd="0" destOrd="0" presId="urn:microsoft.com/office/officeart/2005/8/layout/process3"/>
    <dgm:cxn modelId="{4CBE3013-0C18-4323-AABD-A042B5CA6EE8}" type="presParOf" srcId="{16CB6571-D2AA-42BA-9829-FBFFEE42B296}" destId="{4E97445C-67EE-4B35-BF6C-9900616132B3}" srcOrd="1" destOrd="0" presId="urn:microsoft.com/office/officeart/2005/8/layout/process3"/>
    <dgm:cxn modelId="{5B5EE07C-DCA8-430C-98F6-0A32D611E90B}" type="presParOf" srcId="{16CB6571-D2AA-42BA-9829-FBFFEE42B296}" destId="{CAC09718-5E64-4D7D-B538-1B3DC43AFAA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B5604A-5ECD-4F3F-B675-8D56FA7A174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69F49E-D239-4A0B-8088-F2D4E3F33CBD}">
      <dgm:prSet phldrT="[Text]"/>
      <dgm:spPr>
        <a:xfrm>
          <a:off x="72020" y="438319"/>
          <a:ext cx="3263643" cy="561599"/>
        </a:xfrm>
        <a:solidFill>
          <a:srgbClr val="9E387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Earn</a:t>
          </a:r>
          <a:endParaRPr lang="en-GB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B6F65E78-2462-453A-9A0E-9F464C4293DE}" type="parTrans" cxnId="{1290F8F1-0CBD-4F4B-9499-7EA4A01A24AB}">
      <dgm:prSet/>
      <dgm:spPr/>
      <dgm:t>
        <a:bodyPr/>
        <a:lstStyle/>
        <a:p>
          <a:endParaRPr lang="en-GB"/>
        </a:p>
      </dgm:t>
    </dgm:pt>
    <dgm:pt modelId="{28B8A3E0-4D13-4D94-BB61-1AADC77E689B}" type="sibTrans" cxnId="{1290F8F1-0CBD-4F4B-9499-7EA4A01A24AB}">
      <dgm:prSet/>
      <dgm:spPr>
        <a:xfrm rot="21595223">
          <a:off x="3744415" y="291145"/>
          <a:ext cx="662269" cy="812552"/>
        </a:xfrm>
        <a:solidFill>
          <a:srgbClr val="9E387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FAB560B0-D91D-4FCA-BEA8-D1B62D534E0D}">
      <dgm:prSet phldrT="[Text]"/>
      <dgm:spPr>
        <a:xfrm>
          <a:off x="1443221" y="26091"/>
          <a:ext cx="1725129" cy="1472522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E387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1531D55C-0DA2-4B2C-8345-BF8371CEF1F1}" type="parTrans" cxnId="{15DA3338-C41F-444E-BF4F-9E1123E01832}">
      <dgm:prSet/>
      <dgm:spPr/>
      <dgm:t>
        <a:bodyPr/>
        <a:lstStyle/>
        <a:p>
          <a:endParaRPr lang="en-GB"/>
        </a:p>
      </dgm:t>
    </dgm:pt>
    <dgm:pt modelId="{4F33C801-93DA-4908-AE71-66FAD76A9C7F}" type="sibTrans" cxnId="{15DA3338-C41F-444E-BF4F-9E1123E01832}">
      <dgm:prSet/>
      <dgm:spPr/>
      <dgm:t>
        <a:bodyPr/>
        <a:lstStyle/>
        <a:p>
          <a:endParaRPr lang="en-GB"/>
        </a:p>
      </dgm:t>
    </dgm:pt>
    <dgm:pt modelId="{09BD0FD1-46A7-4538-BAE9-66B79C719B8C}">
      <dgm:prSet phldrT="[Text]"/>
      <dgm:spPr>
        <a:xfrm>
          <a:off x="4585228" y="432048"/>
          <a:ext cx="3263643" cy="561599"/>
        </a:xfrm>
        <a:solidFill>
          <a:srgbClr val="9E387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Discern</a:t>
          </a:r>
          <a:endParaRPr lang="en-GB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4C7BEC8B-B016-4473-B426-513E890BA28D}" type="parTrans" cxnId="{FA5C523F-1C9A-477D-9438-B69751A65257}">
      <dgm:prSet/>
      <dgm:spPr/>
      <dgm:t>
        <a:bodyPr/>
        <a:lstStyle/>
        <a:p>
          <a:endParaRPr lang="en-GB"/>
        </a:p>
      </dgm:t>
    </dgm:pt>
    <dgm:pt modelId="{6B1A8F8A-45F5-4DCA-B21C-3DC92004F20E}" type="sibTrans" cxnId="{FA5C523F-1C9A-477D-9438-B69751A65257}">
      <dgm:prSet/>
      <dgm:spPr/>
      <dgm:t>
        <a:bodyPr/>
        <a:lstStyle/>
        <a:p>
          <a:endParaRPr lang="en-GB"/>
        </a:p>
      </dgm:t>
    </dgm:pt>
    <dgm:pt modelId="{73970881-7961-4F85-BC2E-8DFA10EF5103}">
      <dgm:prSet phldrT="[Text]"/>
      <dgm:spPr>
        <a:xfrm>
          <a:off x="6067238" y="27664"/>
          <a:ext cx="1493606" cy="1446704"/>
        </a:xfr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9E387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6B25816F-8611-4FD9-BEE7-F22C5106EFE4}" type="parTrans" cxnId="{2E2B75FE-C6FC-4B61-9039-DEC582AAA9E9}">
      <dgm:prSet/>
      <dgm:spPr/>
      <dgm:t>
        <a:bodyPr/>
        <a:lstStyle/>
        <a:p>
          <a:endParaRPr lang="en-GB"/>
        </a:p>
      </dgm:t>
    </dgm:pt>
    <dgm:pt modelId="{99987740-31CC-4F78-BD02-6C55438B8F6E}" type="sibTrans" cxnId="{2E2B75FE-C6FC-4B61-9039-DEC582AAA9E9}">
      <dgm:prSet/>
      <dgm:spPr/>
      <dgm:t>
        <a:bodyPr/>
        <a:lstStyle/>
        <a:p>
          <a:endParaRPr lang="en-GB"/>
        </a:p>
      </dgm:t>
    </dgm:pt>
    <dgm:pt modelId="{8D0BBB24-C073-4542-9164-209EA235FC48}" type="pres">
      <dgm:prSet presAssocID="{68B5604A-5ECD-4F3F-B675-8D56FA7A17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9CB6A77-EE10-4FFD-B245-17565E67C8B9}" type="pres">
      <dgm:prSet presAssocID="{9E69F49E-D239-4A0B-8088-F2D4E3F33CBD}" presName="composite" presStyleCnt="0"/>
      <dgm:spPr/>
    </dgm:pt>
    <dgm:pt modelId="{22BDE52F-7ED4-4071-87EA-75118FC5D0E2}" type="pres">
      <dgm:prSet presAssocID="{9E69F49E-D239-4A0B-8088-F2D4E3F33CBD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C36AF703-8535-46EA-AA97-A07794FF1BDF}" type="pres">
      <dgm:prSet presAssocID="{9E69F49E-D239-4A0B-8088-F2D4E3F33CBD}" presName="parSh" presStyleLbl="node1" presStyleIdx="0" presStyleCnt="2" custLinFactNeighborX="2038" custLinFactNeighborY="75635"/>
      <dgm:spPr/>
      <dgm:t>
        <a:bodyPr/>
        <a:lstStyle/>
        <a:p>
          <a:endParaRPr lang="en-GB"/>
        </a:p>
      </dgm:t>
    </dgm:pt>
    <dgm:pt modelId="{6E4CEABE-3639-48EE-9464-49FFDE06537B}" type="pres">
      <dgm:prSet presAssocID="{9E69F49E-D239-4A0B-8088-F2D4E3F33CBD}" presName="desTx" presStyleLbl="fgAcc1" presStyleIdx="0" presStyleCnt="2" custScaleX="28183" custScaleY="12212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1B5EB916-C55C-495E-BF57-C44D54B9D2F1}" type="pres">
      <dgm:prSet presAssocID="{28B8A3E0-4D13-4D94-BB61-1AADC77E689B}" presName="sibTrans" presStyleLbl="sibTrans2D1" presStyleIdx="0" presStyleCnt="1" custLinFactNeighborX="14550" custLinFactNeighborY="923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ED70CB95-1443-450F-A08D-5AFD778FD5A1}" type="pres">
      <dgm:prSet presAssocID="{28B8A3E0-4D13-4D94-BB61-1AADC77E689B}" presName="connTx" presStyleLbl="sibTrans2D1" presStyleIdx="0" presStyleCnt="1"/>
      <dgm:spPr/>
      <dgm:t>
        <a:bodyPr/>
        <a:lstStyle/>
        <a:p>
          <a:endParaRPr lang="en-GB"/>
        </a:p>
      </dgm:t>
    </dgm:pt>
    <dgm:pt modelId="{16CB6571-D2AA-42BA-9829-FBFFEE42B296}" type="pres">
      <dgm:prSet presAssocID="{09BD0FD1-46A7-4538-BAE9-66B79C719B8C}" presName="composite" presStyleCnt="0"/>
      <dgm:spPr/>
    </dgm:pt>
    <dgm:pt modelId="{7D155910-77AB-4BC0-BBA0-1D6485738388}" type="pres">
      <dgm:prSet presAssocID="{09BD0FD1-46A7-4538-BAE9-66B79C719B8C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4E97445C-67EE-4B35-BF6C-9900616132B3}" type="pres">
      <dgm:prSet presAssocID="{09BD0FD1-46A7-4538-BAE9-66B79C719B8C}" presName="parSh" presStyleLbl="node1" presStyleIdx="1" presStyleCnt="2" custLinFactNeighborX="882" custLinFactNeighborY="73369"/>
      <dgm:spPr/>
      <dgm:t>
        <a:bodyPr/>
        <a:lstStyle/>
        <a:p>
          <a:endParaRPr lang="en-GB"/>
        </a:p>
      </dgm:t>
    </dgm:pt>
    <dgm:pt modelId="{CAC09718-5E64-4D7D-B538-1B3DC43AFAAB}" type="pres">
      <dgm:prSet presAssocID="{09BD0FD1-46A7-4538-BAE9-66B79C719B8C}" presName="desTx" presStyleLbl="fgAcc1" presStyleIdx="1" presStyleCnt="2" custScaleX="21942" custScaleY="127702" custLinFactNeighborX="-2021" custLinFactNeighborY="-237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</dgm:ptLst>
  <dgm:cxnLst>
    <dgm:cxn modelId="{8E41C71B-ABC2-440B-A4C0-4E209EF5F82E}" type="presOf" srcId="{28B8A3E0-4D13-4D94-BB61-1AADC77E689B}" destId="{ED70CB95-1443-450F-A08D-5AFD778FD5A1}" srcOrd="1" destOrd="0" presId="urn:microsoft.com/office/officeart/2005/8/layout/process3"/>
    <dgm:cxn modelId="{98F208E0-476F-4319-8361-712E0363E76E}" type="presOf" srcId="{9E69F49E-D239-4A0B-8088-F2D4E3F33CBD}" destId="{C36AF703-8535-46EA-AA97-A07794FF1BDF}" srcOrd="1" destOrd="0" presId="urn:microsoft.com/office/officeart/2005/8/layout/process3"/>
    <dgm:cxn modelId="{1290F8F1-0CBD-4F4B-9499-7EA4A01A24AB}" srcId="{68B5604A-5ECD-4F3F-B675-8D56FA7A1748}" destId="{9E69F49E-D239-4A0B-8088-F2D4E3F33CBD}" srcOrd="0" destOrd="0" parTransId="{B6F65E78-2462-453A-9A0E-9F464C4293DE}" sibTransId="{28B8A3E0-4D13-4D94-BB61-1AADC77E689B}"/>
    <dgm:cxn modelId="{F9EC3BB9-933B-461C-8368-7B3029CA3CDB}" type="presOf" srcId="{09BD0FD1-46A7-4538-BAE9-66B79C719B8C}" destId="{4E97445C-67EE-4B35-BF6C-9900616132B3}" srcOrd="1" destOrd="0" presId="urn:microsoft.com/office/officeart/2005/8/layout/process3"/>
    <dgm:cxn modelId="{EB23492E-2EB8-4194-ADB8-6E524B028DBA}" type="presOf" srcId="{68B5604A-5ECD-4F3F-B675-8D56FA7A1748}" destId="{8D0BBB24-C073-4542-9164-209EA235FC48}" srcOrd="0" destOrd="0" presId="urn:microsoft.com/office/officeart/2005/8/layout/process3"/>
    <dgm:cxn modelId="{15DA3338-C41F-444E-BF4F-9E1123E01832}" srcId="{9E69F49E-D239-4A0B-8088-F2D4E3F33CBD}" destId="{FAB560B0-D91D-4FCA-BEA8-D1B62D534E0D}" srcOrd="0" destOrd="0" parTransId="{1531D55C-0DA2-4B2C-8345-BF8371CEF1F1}" sibTransId="{4F33C801-93DA-4908-AE71-66FAD76A9C7F}"/>
    <dgm:cxn modelId="{7F2D213C-9F11-44A9-84CE-0C65660AE26A}" type="presOf" srcId="{9E69F49E-D239-4A0B-8088-F2D4E3F33CBD}" destId="{22BDE52F-7ED4-4071-87EA-75118FC5D0E2}" srcOrd="0" destOrd="0" presId="urn:microsoft.com/office/officeart/2005/8/layout/process3"/>
    <dgm:cxn modelId="{44FEF654-F4A6-4689-A49C-E5B419C9ABD5}" type="presOf" srcId="{09BD0FD1-46A7-4538-BAE9-66B79C719B8C}" destId="{7D155910-77AB-4BC0-BBA0-1D6485738388}" srcOrd="0" destOrd="0" presId="urn:microsoft.com/office/officeart/2005/8/layout/process3"/>
    <dgm:cxn modelId="{D2B18136-90D8-463B-800F-EFDC3FA51313}" type="presOf" srcId="{FAB560B0-D91D-4FCA-BEA8-D1B62D534E0D}" destId="{6E4CEABE-3639-48EE-9464-49FFDE06537B}" srcOrd="0" destOrd="0" presId="urn:microsoft.com/office/officeart/2005/8/layout/process3"/>
    <dgm:cxn modelId="{FA5C523F-1C9A-477D-9438-B69751A65257}" srcId="{68B5604A-5ECD-4F3F-B675-8D56FA7A1748}" destId="{09BD0FD1-46A7-4538-BAE9-66B79C719B8C}" srcOrd="1" destOrd="0" parTransId="{4C7BEC8B-B016-4473-B426-513E890BA28D}" sibTransId="{6B1A8F8A-45F5-4DCA-B21C-3DC92004F20E}"/>
    <dgm:cxn modelId="{CBB84749-B958-48EF-A3FA-ABA438A3E8C2}" type="presOf" srcId="{28B8A3E0-4D13-4D94-BB61-1AADC77E689B}" destId="{1B5EB916-C55C-495E-BF57-C44D54B9D2F1}" srcOrd="0" destOrd="0" presId="urn:microsoft.com/office/officeart/2005/8/layout/process3"/>
    <dgm:cxn modelId="{74AE2A5F-3343-4540-931D-E010B471B45B}" type="presOf" srcId="{73970881-7961-4F85-BC2E-8DFA10EF5103}" destId="{CAC09718-5E64-4D7D-B538-1B3DC43AFAAB}" srcOrd="0" destOrd="0" presId="urn:microsoft.com/office/officeart/2005/8/layout/process3"/>
    <dgm:cxn modelId="{2E2B75FE-C6FC-4B61-9039-DEC582AAA9E9}" srcId="{09BD0FD1-46A7-4538-BAE9-66B79C719B8C}" destId="{73970881-7961-4F85-BC2E-8DFA10EF5103}" srcOrd="0" destOrd="0" parTransId="{6B25816F-8611-4FD9-BEE7-F22C5106EFE4}" sibTransId="{99987740-31CC-4F78-BD02-6C55438B8F6E}"/>
    <dgm:cxn modelId="{E857805A-2CA3-4977-BFD0-2A247E48EB63}" type="presParOf" srcId="{8D0BBB24-C073-4542-9164-209EA235FC48}" destId="{E9CB6A77-EE10-4FFD-B245-17565E67C8B9}" srcOrd="0" destOrd="0" presId="urn:microsoft.com/office/officeart/2005/8/layout/process3"/>
    <dgm:cxn modelId="{3921DBA1-0EDF-46B7-BA04-8A2536C41FF6}" type="presParOf" srcId="{E9CB6A77-EE10-4FFD-B245-17565E67C8B9}" destId="{22BDE52F-7ED4-4071-87EA-75118FC5D0E2}" srcOrd="0" destOrd="0" presId="urn:microsoft.com/office/officeart/2005/8/layout/process3"/>
    <dgm:cxn modelId="{41311B7F-8398-4042-84FA-583BF490A957}" type="presParOf" srcId="{E9CB6A77-EE10-4FFD-B245-17565E67C8B9}" destId="{C36AF703-8535-46EA-AA97-A07794FF1BDF}" srcOrd="1" destOrd="0" presId="urn:microsoft.com/office/officeart/2005/8/layout/process3"/>
    <dgm:cxn modelId="{EDBBF2A8-1771-4524-A753-42F9FDD00CDF}" type="presParOf" srcId="{E9CB6A77-EE10-4FFD-B245-17565E67C8B9}" destId="{6E4CEABE-3639-48EE-9464-49FFDE06537B}" srcOrd="2" destOrd="0" presId="urn:microsoft.com/office/officeart/2005/8/layout/process3"/>
    <dgm:cxn modelId="{548FC67E-49F1-4112-81EF-DF7FD767E7D5}" type="presParOf" srcId="{8D0BBB24-C073-4542-9164-209EA235FC48}" destId="{1B5EB916-C55C-495E-BF57-C44D54B9D2F1}" srcOrd="1" destOrd="0" presId="urn:microsoft.com/office/officeart/2005/8/layout/process3"/>
    <dgm:cxn modelId="{117212A8-4B48-424F-BFB9-7F3B7735F9D5}" type="presParOf" srcId="{1B5EB916-C55C-495E-BF57-C44D54B9D2F1}" destId="{ED70CB95-1443-450F-A08D-5AFD778FD5A1}" srcOrd="0" destOrd="0" presId="urn:microsoft.com/office/officeart/2005/8/layout/process3"/>
    <dgm:cxn modelId="{5E7183D3-BBE0-40FD-87CB-C53D9CAF99BD}" type="presParOf" srcId="{8D0BBB24-C073-4542-9164-209EA235FC48}" destId="{16CB6571-D2AA-42BA-9829-FBFFEE42B296}" srcOrd="2" destOrd="0" presId="urn:microsoft.com/office/officeart/2005/8/layout/process3"/>
    <dgm:cxn modelId="{6E454E3A-FED1-4C91-9FBB-07920BEB4227}" type="presParOf" srcId="{16CB6571-D2AA-42BA-9829-FBFFEE42B296}" destId="{7D155910-77AB-4BC0-BBA0-1D6485738388}" srcOrd="0" destOrd="0" presId="urn:microsoft.com/office/officeart/2005/8/layout/process3"/>
    <dgm:cxn modelId="{FB4A0876-D470-4935-B02A-F327C4DD543E}" type="presParOf" srcId="{16CB6571-D2AA-42BA-9829-FBFFEE42B296}" destId="{4E97445C-67EE-4B35-BF6C-9900616132B3}" srcOrd="1" destOrd="0" presId="urn:microsoft.com/office/officeart/2005/8/layout/process3"/>
    <dgm:cxn modelId="{AE43E982-D13C-4D72-BF3C-7A71BB369565}" type="presParOf" srcId="{16CB6571-D2AA-42BA-9829-FBFFEE42B296}" destId="{CAC09718-5E64-4D7D-B538-1B3DC43AFAA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0.27569</cdr:x>
      <cdr:y>0.11987</cdr:y>
    </cdr:from>
    <cdr:to>
      <cdr:x>0.35884</cdr:x>
      <cdr:y>0.18439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9221" y="527884"/>
          <a:ext cx="696522" cy="284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1" dirty="0" smtClean="0"/>
            <a:t>+13%</a:t>
          </a:r>
          <a:endParaRPr lang="en-GB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71C11-B588-4747-B88D-B5031F9A9F04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6195F-9437-4C38-B2AA-5ECEBB27F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5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F2C5B-63FB-4B90-A9A8-5032F3AA056F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07BB-45EB-41AD-A005-E05F7647F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0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78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67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49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EE5B6-A8C4-4B1B-923F-055FB14EF0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15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001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EE5B6-A8C4-4B1B-923F-055FB14EF0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33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878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60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972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42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81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966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EE5B6-A8C4-4B1B-923F-055FB14EF0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44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EE5B6-A8C4-4B1B-923F-055FB14EF0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49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EE5B6-A8C4-4B1B-923F-055FB14EF0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48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EE5B6-A8C4-4B1B-923F-055FB14EF0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58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EE5B6-A8C4-4B1B-923F-055FB14EF0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40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EE5B6-A8C4-4B1B-923F-055FB14EF0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60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24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037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EE5B6-A8C4-4B1B-923F-055FB14EF0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6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395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EE5B6-A8C4-4B1B-923F-055FB14EF0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34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78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960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6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35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33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307BB-45EB-41AD-A005-E05F7647F6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44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EE5B6-A8C4-4B1B-923F-055FB14EF0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3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9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9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with photo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0228" y="4753678"/>
            <a:ext cx="3234217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" y="444245"/>
            <a:ext cx="1835507" cy="3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" y="444245"/>
            <a:ext cx="1835507" cy="3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96" y="3024188"/>
            <a:ext cx="3232417" cy="158591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6351"/>
            <a:ext cx="457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2592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ith image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33" y="1412776"/>
            <a:ext cx="3970783" cy="4896544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296889"/>
      </p:ext>
    </p:extLst>
  </p:cSld>
  <p:clrMapOvr>
    <a:masterClrMapping/>
  </p:clrMapOvr>
  <p:transition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9" y="2141312"/>
            <a:ext cx="3244850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9588" y="1036637"/>
            <a:ext cx="4062412" cy="71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E3524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3"/>
            <a:ext cx="1835502" cy="3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3"/>
            <a:ext cx="183550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102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77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90" y="2339361"/>
            <a:ext cx="8143875" cy="377728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914400" indent="-457200"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J;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0152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77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90" y="1619251"/>
            <a:ext cx="8143875" cy="4497388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2755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777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09588" y="1624013"/>
            <a:ext cx="4062412" cy="474345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0" y="1624013"/>
            <a:ext cx="4071938" cy="474345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309686"/>
      </p:ext>
    </p:extLst>
  </p:cSld>
  <p:clrMapOvr>
    <a:masterClrMapping/>
  </p:clrMapOvr>
  <p:transition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80486" y="1073890"/>
            <a:ext cx="7814929" cy="4954772"/>
          </a:xfrm>
          <a:prstGeom prst="rect">
            <a:avLst/>
          </a:prstGeom>
        </p:spPr>
        <p:txBody>
          <a:bodyPr/>
          <a:lstStyle>
            <a:lvl1pPr>
              <a:buClr>
                <a:srgbClr val="EE3524"/>
              </a:buClr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31" y="274639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3" y="6591313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306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31" y="274639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681039" y="1084268"/>
            <a:ext cx="7829550" cy="466883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3" y="6591313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081226"/>
      </p:ext>
    </p:extLst>
  </p:cSld>
  <p:clrMapOvr>
    <a:masterClrMapping/>
  </p:clrMapOvr>
  <p:transition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80485" y="1290924"/>
            <a:ext cx="3891516" cy="473774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31" y="274639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78455" y="1290930"/>
            <a:ext cx="3275013" cy="5002305"/>
          </a:xfrm>
          <a:prstGeom prst="rect">
            <a:avLst/>
          </a:prstGeom>
        </p:spPr>
        <p:txBody>
          <a:bodyPr/>
          <a:lstStyle>
            <a:lvl1pPr>
              <a:buClr>
                <a:srgbClr val="EE3524"/>
              </a:buClr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3" y="6591313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5647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ith image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30" y="1412776"/>
            <a:ext cx="3970783" cy="4896544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777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028870"/>
      </p:ext>
    </p:extLst>
  </p:cSld>
  <p:clrMapOvr>
    <a:masterClrMapping/>
  </p:clrMapOvr>
  <p:transition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ith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628787"/>
            <a:ext cx="4062412" cy="4738687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777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450772"/>
      </p:ext>
    </p:extLst>
  </p:cSld>
  <p:clrMapOvr>
    <a:masterClrMapping/>
  </p:clrMapOvr>
  <p:transition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5181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2984"/>
            <a:ext cx="4040188" cy="33123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E35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2285181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3212984"/>
            <a:ext cx="4041775" cy="33123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E35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9433-C1A6-43F2-9C96-6BEDD133E1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777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6614389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ith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628789"/>
            <a:ext cx="4062412" cy="4738687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813043"/>
      </p:ext>
    </p:extLst>
  </p:cSld>
  <p:clrMapOvr>
    <a:masterClrMapping/>
  </p:clrMapOvr>
  <p:transition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00203"/>
            <a:ext cx="8147050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631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with photo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0221" y="4753668"/>
            <a:ext cx="3234217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" y="444245"/>
            <a:ext cx="1835507" cy="3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" y="444245"/>
            <a:ext cx="1835507" cy="3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90" y="3024188"/>
            <a:ext cx="3232417" cy="158591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6351"/>
            <a:ext cx="457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58902"/>
      </p:ext>
    </p:extLst>
  </p:cSld>
  <p:clrMapOvr>
    <a:masterClrMapping/>
  </p:clrMapOvr>
  <p:transition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rgbClr val="EE35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9" y="4740936"/>
            <a:ext cx="3244850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8"/>
            <a:ext cx="1836000" cy="324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8"/>
            <a:ext cx="1836000" cy="324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9588" y="3024188"/>
            <a:ext cx="3244850" cy="1585912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Divider :Click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795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9" y="2141308"/>
            <a:ext cx="3244850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9588" y="1036637"/>
            <a:ext cx="4062412" cy="71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E3524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3"/>
            <a:ext cx="1835502" cy="3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3"/>
            <a:ext cx="183550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4055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77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2339357"/>
            <a:ext cx="8143875" cy="377728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914400" indent="-457200"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J;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8931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77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619251"/>
            <a:ext cx="8143875" cy="4497388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311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777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09588" y="1624013"/>
            <a:ext cx="4062412" cy="474345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0" y="1624013"/>
            <a:ext cx="4071938" cy="474345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635951"/>
      </p:ext>
    </p:extLst>
  </p:cSld>
  <p:clrMapOvr>
    <a:masterClrMapping/>
  </p:clrMapOvr>
  <p:transition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80484" y="1073890"/>
            <a:ext cx="7814929" cy="4954772"/>
          </a:xfrm>
          <a:prstGeom prst="rect">
            <a:avLst/>
          </a:prstGeom>
        </p:spPr>
        <p:txBody>
          <a:bodyPr/>
          <a:lstStyle>
            <a:lvl1pPr>
              <a:buClr>
                <a:srgbClr val="EE3524"/>
              </a:buClr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25" y="274639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1" y="6591309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577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25" y="274639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681038" y="1084264"/>
            <a:ext cx="7829550" cy="466883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1" y="6591309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84032"/>
      </p:ext>
    </p:extLst>
  </p:cSld>
  <p:clrMapOvr>
    <a:masterClrMapping/>
  </p:clrMapOvr>
  <p:transition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80485" y="1290920"/>
            <a:ext cx="3891516" cy="473774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25" y="274639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78455" y="1290926"/>
            <a:ext cx="3275013" cy="5002305"/>
          </a:xfrm>
          <a:prstGeom prst="rect">
            <a:avLst/>
          </a:prstGeom>
        </p:spPr>
        <p:txBody>
          <a:bodyPr/>
          <a:lstStyle>
            <a:lvl1pPr>
              <a:buClr>
                <a:srgbClr val="EE3524"/>
              </a:buClr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1" y="6591309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58509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5181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2984"/>
            <a:ext cx="4040188" cy="33123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E35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2285181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3212984"/>
            <a:ext cx="4041775" cy="33123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E35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9433-C1A6-43F2-9C96-6BEDD133E1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75274197"/>
      </p:ext>
    </p:extLst>
  </p:cSld>
  <p:clrMapOvr>
    <a:masterClrMapping/>
  </p:clrMapOvr>
  <p:transition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ith image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28" y="1412776"/>
            <a:ext cx="3970783" cy="4896544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777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50597"/>
      </p:ext>
    </p:extLst>
  </p:cSld>
  <p:clrMapOvr>
    <a:masterClrMapping/>
  </p:clrMapOvr>
  <p:transition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ith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628783"/>
            <a:ext cx="4062412" cy="4738687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777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684269"/>
      </p:ext>
    </p:extLst>
  </p:cSld>
  <p:clrMapOvr>
    <a:masterClrMapping/>
  </p:clrMapOvr>
  <p:transition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5181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2984"/>
            <a:ext cx="4040188" cy="33123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E35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2285181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3212984"/>
            <a:ext cx="4041775" cy="33123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E35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9433-C1A6-43F2-9C96-6BEDD133E1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777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65361716"/>
      </p:ext>
    </p:extLst>
  </p:cSld>
  <p:clrMapOvr>
    <a:masterClrMapping/>
  </p:clrMapOvr>
  <p:transition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00203"/>
            <a:ext cx="8147050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8740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860527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2" y="1017927"/>
            <a:ext cx="2327292" cy="4108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3" y="3013819"/>
            <a:ext cx="3429030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605" y="357148"/>
            <a:ext cx="3000396" cy="28577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896606"/>
      </p:ext>
    </p:extLst>
  </p:cSld>
  <p:clrMapOvr>
    <a:masterClrMapping/>
  </p:clrMapOvr>
  <p:transition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with grey stripe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860527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1713"/>
            <a:ext cx="2327292" cy="4108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3" y="3013819"/>
            <a:ext cx="3429030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108151"/>
      </p:ext>
    </p:extLst>
  </p:cSld>
  <p:clrMapOvr>
    <a:masterClrMapping/>
  </p:clrMapOvr>
  <p:transition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2005" y="0"/>
            <a:ext cx="5401995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860527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2" y="857951"/>
            <a:ext cx="2327292" cy="41080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68642" y="2958043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FFFF"/>
                </a:solidFill>
              </a:rPr>
              <a:t>Industry &amp;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FFFF"/>
                </a:solidFill>
              </a:rPr>
              <a:t>consumer trends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-1"/>
            <a:ext cx="4211960" cy="753035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 flipH="1">
            <a:off x="3347864" y="0"/>
            <a:ext cx="5796136" cy="549803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34509" y="249590"/>
            <a:ext cx="2928916" cy="3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insert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0713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rgbClr val="EE35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645024"/>
            <a:ext cx="3469831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5"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8642" y="2997200"/>
            <a:ext cx="3938588" cy="719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0"/>
            <a:ext cx="1825526" cy="3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509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 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1988840"/>
            <a:ext cx="3469831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8642" y="1340768"/>
            <a:ext cx="3938588" cy="719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0"/>
            <a:ext cx="1825526" cy="3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991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14" y="1340768"/>
            <a:ext cx="4606156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20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87843" y="503145"/>
            <a:ext cx="2447504" cy="216446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717416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00203"/>
            <a:ext cx="8147050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813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412776"/>
            <a:ext cx="3970783" cy="4896544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2000">
                <a:solidFill>
                  <a:srgbClr val="646464"/>
                </a:solidFill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87843" y="503145"/>
            <a:ext cx="2447504" cy="216446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0"/>
            <a:ext cx="1825526" cy="322238"/>
          </a:xfrm>
          <a:prstGeom prst="rect">
            <a:avLst/>
          </a:prstGeom>
        </p:spPr>
      </p:pic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03885"/>
      </p:ext>
    </p:extLst>
  </p:cSld>
  <p:clrMapOvr>
    <a:masterClrMapping/>
  </p:clrMapOvr>
  <p:transition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518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2975"/>
            <a:ext cx="4040188" cy="331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8518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12975"/>
            <a:ext cx="4041775" cy="331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9433-C1A6-43F2-9C96-6BEDD133E1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014" y="1340768"/>
            <a:ext cx="4606156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87843" y="503145"/>
            <a:ext cx="2447504" cy="216446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395052"/>
      </p:ext>
    </p:extLst>
  </p:cSld>
  <p:clrMapOvr>
    <a:masterClrMapping/>
  </p:clrMapOvr>
  <p:transition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00200"/>
            <a:ext cx="8147050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019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cover with photo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8"/>
          <a:stretch/>
        </p:blipFill>
        <p:spPr>
          <a:xfrm>
            <a:off x="4131589" y="-1"/>
            <a:ext cx="5007179" cy="685800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0221" y="4753659"/>
            <a:ext cx="3234217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1" y="444245"/>
            <a:ext cx="1835507" cy="3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1" y="444245"/>
            <a:ext cx="1835507" cy="3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3024188"/>
            <a:ext cx="3232417" cy="158591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070818"/>
      </p:ext>
    </p:extLst>
  </p:cSld>
  <p:clrMapOvr>
    <a:masterClrMapping/>
  </p:clrMapOvr>
  <p:transition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0" y="0"/>
            <a:ext cx="9143999" cy="1284971"/>
          </a:xfrm>
          <a:prstGeom prst="rect">
            <a:avLst/>
          </a:prstGeom>
          <a:noFill/>
        </p:spPr>
        <p:txBody>
          <a:bodyPr vert="horz" lIns="277200" tIns="208800" rIns="27720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84971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0513" y="629709"/>
            <a:ext cx="4384675" cy="39211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9449247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860527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2" y="1017927"/>
            <a:ext cx="2327292" cy="4108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3" y="3013819"/>
            <a:ext cx="3429030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605" y="357148"/>
            <a:ext cx="3000396" cy="28577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7589"/>
      </p:ext>
    </p:extLst>
  </p:cSld>
  <p:clrMapOvr>
    <a:masterClrMapping/>
  </p:clrMapOvr>
  <p:transition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with grey stripe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860527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1713"/>
            <a:ext cx="2327292" cy="4108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3" y="3013819"/>
            <a:ext cx="3429030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388398"/>
      </p:ext>
    </p:extLst>
  </p:cSld>
  <p:clrMapOvr>
    <a:masterClrMapping/>
  </p:clrMapOvr>
  <p:transition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2005" y="0"/>
            <a:ext cx="5401995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860527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2" y="857951"/>
            <a:ext cx="2327292" cy="41080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68642" y="2958043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FFFF"/>
                </a:solidFill>
              </a:rPr>
              <a:t>Industry &amp;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FFFF"/>
                </a:solidFill>
              </a:rPr>
              <a:t>consumer trends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-1"/>
            <a:ext cx="4211960" cy="753035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 flipH="1">
            <a:off x="3347864" y="0"/>
            <a:ext cx="5796136" cy="549803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34509" y="249590"/>
            <a:ext cx="2928916" cy="3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insert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7002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rgbClr val="EE35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645024"/>
            <a:ext cx="3469831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5"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8642" y="2997200"/>
            <a:ext cx="3938588" cy="719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0"/>
            <a:ext cx="1825526" cy="3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98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 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1988840"/>
            <a:ext cx="3469831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8642" y="1340768"/>
            <a:ext cx="3938588" cy="719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0"/>
            <a:ext cx="1825526" cy="3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127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92" y="3860544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4" y="1017937"/>
            <a:ext cx="2327292" cy="4108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5" y="3013839"/>
            <a:ext cx="3429030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608" y="357148"/>
            <a:ext cx="3000396" cy="285771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426536"/>
      </p:ext>
    </p:extLst>
  </p:cSld>
  <p:clrMapOvr>
    <a:masterClrMapping/>
  </p:clrMapOvr>
  <p:transition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14" y="1340768"/>
            <a:ext cx="4606156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20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87843" y="503145"/>
            <a:ext cx="2447504" cy="216446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799452"/>
      </p:ext>
    </p:extLst>
  </p:cSld>
  <p:clrMapOvr>
    <a:masterClrMapping/>
  </p:clrMapOvr>
  <p:transition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412776"/>
            <a:ext cx="3970783" cy="4896544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2000">
                <a:solidFill>
                  <a:srgbClr val="646464"/>
                </a:solidFill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87843" y="503145"/>
            <a:ext cx="2447504" cy="216446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0"/>
            <a:ext cx="1825526" cy="322238"/>
          </a:xfrm>
          <a:prstGeom prst="rect">
            <a:avLst/>
          </a:prstGeom>
        </p:spPr>
      </p:pic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39842"/>
      </p:ext>
    </p:extLst>
  </p:cSld>
  <p:clrMapOvr>
    <a:masterClrMapping/>
  </p:clrMapOvr>
  <p:transition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518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2975"/>
            <a:ext cx="4040188" cy="331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8518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12975"/>
            <a:ext cx="4041775" cy="331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9433-C1A6-43F2-9C96-6BEDD133E1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014" y="1340768"/>
            <a:ext cx="4606156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87843" y="503145"/>
            <a:ext cx="2447504" cy="216446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010683"/>
      </p:ext>
    </p:extLst>
  </p:cSld>
  <p:clrMapOvr>
    <a:masterClrMapping/>
  </p:clrMapOvr>
  <p:transition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00200"/>
            <a:ext cx="8147050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534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with photo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0221" y="4753659"/>
            <a:ext cx="3234217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1" y="444245"/>
            <a:ext cx="1835507" cy="3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1" y="444245"/>
            <a:ext cx="1835507" cy="3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3024188"/>
            <a:ext cx="3232417" cy="158591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6350"/>
            <a:ext cx="457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79209"/>
      </p:ext>
    </p:extLst>
  </p:cSld>
  <p:clrMapOvr>
    <a:masterClrMapping/>
  </p:clrMapOvr>
  <p:transition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rgbClr val="EE35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9" y="4740928"/>
            <a:ext cx="3244850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0"/>
            <a:ext cx="1836000" cy="324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0"/>
            <a:ext cx="1836000" cy="324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9588" y="3024188"/>
            <a:ext cx="3244850" cy="1585912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Divider :Click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678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9" y="2141300"/>
            <a:ext cx="3244850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9588" y="1036638"/>
            <a:ext cx="4062412" cy="719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E3524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2"/>
            <a:ext cx="1835502" cy="3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2"/>
            <a:ext cx="183550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046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75" y="1036638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2339355"/>
            <a:ext cx="8143875" cy="377728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914400" indent="-457200"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J;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0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9324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75" y="1036638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619251"/>
            <a:ext cx="8143875" cy="4497388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0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0267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775" y="1036638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1" y="531720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09588" y="1624013"/>
            <a:ext cx="4062412" cy="47434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0" y="1624013"/>
            <a:ext cx="4071938" cy="47434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11926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with grey stripe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92" y="3860544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" y="401724"/>
            <a:ext cx="2327292" cy="4108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5" y="3013839"/>
            <a:ext cx="3429030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64182"/>
      </p:ext>
    </p:extLst>
  </p:cSld>
  <p:clrMapOvr>
    <a:masterClrMapping/>
  </p:clrMapOvr>
  <p:transition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80484" y="1073888"/>
            <a:ext cx="7814929" cy="4954772"/>
          </a:xfrm>
          <a:prstGeom prst="rect">
            <a:avLst/>
          </a:prstGeom>
        </p:spPr>
        <p:txBody>
          <a:bodyPr/>
          <a:lstStyle>
            <a:lvl1pPr>
              <a:buClr>
                <a:srgbClr val="EE3524"/>
              </a:buClr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25" y="274638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1" y="531720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1" y="6591301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1682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25" y="274638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1" y="531720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681038" y="1084263"/>
            <a:ext cx="7829550" cy="466883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1" y="6591301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111180"/>
      </p:ext>
    </p:extLst>
  </p:cSld>
  <p:clrMapOvr>
    <a:masterClrMapping/>
  </p:clrMapOvr>
  <p:transition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80485" y="1290918"/>
            <a:ext cx="3891516" cy="473774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25" y="274638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78449" y="1290918"/>
            <a:ext cx="3275013" cy="5002305"/>
          </a:xfrm>
          <a:prstGeom prst="rect">
            <a:avLst/>
          </a:prstGeom>
        </p:spPr>
        <p:txBody>
          <a:bodyPr/>
          <a:lstStyle>
            <a:lvl1pPr>
              <a:buClr>
                <a:srgbClr val="EE3524"/>
              </a:buClr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0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1" y="6591301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3686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ith image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412776"/>
            <a:ext cx="3970783" cy="4896544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0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775" y="1036638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578689"/>
      </p:ext>
    </p:extLst>
  </p:cSld>
  <p:clrMapOvr>
    <a:masterClrMapping/>
  </p:clrMapOvr>
  <p:transition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ith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628775"/>
            <a:ext cx="4062412" cy="4738687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0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775" y="1036638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559250"/>
      </p:ext>
    </p:extLst>
  </p:cSld>
  <p:clrMapOvr>
    <a:masterClrMapping/>
  </p:clrMapOvr>
  <p:transition>
    <p:wip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518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2975"/>
            <a:ext cx="4040188" cy="33123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E35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8518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12975"/>
            <a:ext cx="4041775" cy="33123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E35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9433-C1A6-43F2-9C96-6BEDD133E1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775" y="1036638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1" y="531720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03735202"/>
      </p:ext>
    </p:extLst>
  </p:cSld>
  <p:clrMapOvr>
    <a:masterClrMapping/>
  </p:clrMapOvr>
  <p:transition>
    <p:wip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00200"/>
            <a:ext cx="8147050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61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2006" y="0"/>
            <a:ext cx="5401995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92" y="3860544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4" y="857955"/>
            <a:ext cx="2327292" cy="41080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68642" y="2958063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FFFF"/>
                </a:solidFill>
              </a:rPr>
              <a:t>Industry &amp;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FFFF"/>
                </a:solidFill>
              </a:rPr>
              <a:t>consumer trends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" y="0"/>
            <a:ext cx="4211960" cy="753035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 flipH="1">
            <a:off x="3347866" y="7"/>
            <a:ext cx="5796136" cy="5498031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34509" y="249600"/>
            <a:ext cx="2928916" cy="3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insert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8613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rgbClr val="EE35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645040"/>
            <a:ext cx="3469831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5"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8642" y="2997201"/>
            <a:ext cx="3938588" cy="71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7"/>
            <a:ext cx="1825526" cy="3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548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 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1988852"/>
            <a:ext cx="3469831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8642" y="1340769"/>
            <a:ext cx="3938588" cy="71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7"/>
            <a:ext cx="1825526" cy="3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267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14" y="1340768"/>
            <a:ext cx="4606156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8"/>
            <a:ext cx="8229600" cy="377728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20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87843" y="503148"/>
            <a:ext cx="2447504" cy="216447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689040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rgbClr val="EE35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9" y="4740948"/>
            <a:ext cx="3244850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10"/>
            <a:ext cx="1836000" cy="324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10"/>
            <a:ext cx="1836000" cy="324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9588" y="3024188"/>
            <a:ext cx="3244850" cy="1585912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Divider :Click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3883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33" y="1412776"/>
            <a:ext cx="3970783" cy="4896544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2000">
                <a:solidFill>
                  <a:srgbClr val="646464"/>
                </a:solidFill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87843" y="503148"/>
            <a:ext cx="2447504" cy="216447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7"/>
            <a:ext cx="1825526" cy="322239"/>
          </a:xfrm>
          <a:prstGeom prst="rect">
            <a:avLst/>
          </a:prstGeom>
        </p:spPr>
      </p:pic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30611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5181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2984"/>
            <a:ext cx="4040188" cy="331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2285181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3212984"/>
            <a:ext cx="4041775" cy="331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9433-C1A6-43F2-9C96-6BEDD133E1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014" y="1340768"/>
            <a:ext cx="4606156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87843" y="503148"/>
            <a:ext cx="2447504" cy="216447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282133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cover with photo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8"/>
          <a:stretch/>
        </p:blipFill>
        <p:spPr>
          <a:xfrm>
            <a:off x="4131596" y="-1"/>
            <a:ext cx="5007179" cy="685800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0228" y="4753678"/>
            <a:ext cx="3234217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" y="444245"/>
            <a:ext cx="1835507" cy="3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" y="444245"/>
            <a:ext cx="1835507" cy="3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96" y="3024188"/>
            <a:ext cx="3232417" cy="158591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385529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00203"/>
            <a:ext cx="8147050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12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9" y="4"/>
            <a:ext cx="9143999" cy="1284971"/>
          </a:xfrm>
          <a:prstGeom prst="rect">
            <a:avLst/>
          </a:prstGeom>
          <a:noFill/>
        </p:spPr>
        <p:txBody>
          <a:bodyPr vert="horz" lIns="290326" tIns="218688" rIns="290326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en-AU" b="1" dirty="0">
              <a:solidFill>
                <a:prstClr val="white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91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9" y="4"/>
            <a:ext cx="9143999" cy="1284971"/>
          </a:xfrm>
          <a:prstGeom prst="rect">
            <a:avLst/>
          </a:prstGeom>
          <a:noFill/>
        </p:spPr>
        <p:txBody>
          <a:bodyPr vert="horz" lIns="290326" tIns="218688" rIns="290326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en-AU" b="1" dirty="0">
              <a:solidFill>
                <a:prstClr val="white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30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98487" y="6472700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44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9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85814" y="5946782"/>
            <a:ext cx="7555320" cy="3770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4108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1"/>
            <a:ext cx="9144000" cy="414813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" y="1031841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9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85814" y="5946782"/>
            <a:ext cx="7555320" cy="3770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42860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45720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031839"/>
            <a:ext cx="4572000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9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785814" y="5946782"/>
            <a:ext cx="7555320" cy="3770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80388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70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41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21" y="1031841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9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785814" y="5946782"/>
            <a:ext cx="7555320" cy="3770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3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9" y="2141320"/>
            <a:ext cx="3244850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9588" y="1036637"/>
            <a:ext cx="4062412" cy="71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E3524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3"/>
            <a:ext cx="1835502" cy="3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3"/>
            <a:ext cx="183550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021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97" y="1036012"/>
            <a:ext cx="3020015" cy="4912359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9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785814" y="5946782"/>
            <a:ext cx="7555320" cy="3770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87671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97" y="179070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6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" y="1031841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9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785814" y="5946782"/>
            <a:ext cx="7555320" cy="3770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 smtClean="0"/>
              <a:t>TNS Presentation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72" y="1031841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83" y="1039464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295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9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85814" y="5946782"/>
            <a:ext cx="7555320" cy="3770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84509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9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85814" y="5946782"/>
            <a:ext cx="7555320" cy="3770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97776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7" y="1790703"/>
            <a:ext cx="8569325" cy="404018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41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77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with photo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0228" y="4753678"/>
            <a:ext cx="3234217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" y="444245"/>
            <a:ext cx="1835507" cy="3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" y="444245"/>
            <a:ext cx="1835507" cy="3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96" y="3024188"/>
            <a:ext cx="3232417" cy="158591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6351"/>
            <a:ext cx="457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31575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rgbClr val="EE35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9" y="4740948"/>
            <a:ext cx="3244850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10"/>
            <a:ext cx="1836000" cy="324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10"/>
            <a:ext cx="1836000" cy="324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9588" y="3024188"/>
            <a:ext cx="3244850" cy="1585912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Divider :Click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9099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9" y="2141320"/>
            <a:ext cx="3244850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9588" y="1036637"/>
            <a:ext cx="4062412" cy="71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E3524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3"/>
            <a:ext cx="1835502" cy="3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3"/>
            <a:ext cx="183550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812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90" y="2339362"/>
            <a:ext cx="8143875" cy="377728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914400" indent="-457200"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J;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016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90" y="1619251"/>
            <a:ext cx="8143875" cy="4497388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837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90" y="2339362"/>
            <a:ext cx="8143875" cy="377728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914400" indent="-457200"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J;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0890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09588" y="1624013"/>
            <a:ext cx="4062412" cy="474345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0" y="1624013"/>
            <a:ext cx="4071938" cy="474345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427710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80491" y="1073890"/>
            <a:ext cx="7814929" cy="4954772"/>
          </a:xfrm>
          <a:prstGeom prst="rect">
            <a:avLst/>
          </a:prstGeom>
        </p:spPr>
        <p:txBody>
          <a:bodyPr/>
          <a:lstStyle>
            <a:lvl1pPr>
              <a:buClr>
                <a:srgbClr val="EE3524"/>
              </a:buClr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31" y="274639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4" y="6591321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641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31" y="274639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681039" y="1084268"/>
            <a:ext cx="7829550" cy="466883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4" y="6591321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332866"/>
      </p:ext>
    </p:extLst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80485" y="1290925"/>
            <a:ext cx="3891516" cy="473774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31" y="274639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78455" y="1290932"/>
            <a:ext cx="3275013" cy="5002305"/>
          </a:xfrm>
          <a:prstGeom prst="rect">
            <a:avLst/>
          </a:prstGeom>
        </p:spPr>
        <p:txBody>
          <a:bodyPr/>
          <a:lstStyle>
            <a:lvl1pPr>
              <a:buClr>
                <a:srgbClr val="EE3524"/>
              </a:buClr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4" y="6591321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28461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ith image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33" y="1412776"/>
            <a:ext cx="3970783" cy="4896544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546889"/>
      </p:ext>
    </p:extLst>
  </p:cSld>
  <p:clrMapOvr>
    <a:masterClrMapping/>
  </p:clrMapOvr>
  <p:transition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ith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628789"/>
            <a:ext cx="4062412" cy="4738687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267130"/>
      </p:ext>
    </p:extLst>
  </p:cSld>
  <p:clrMapOvr>
    <a:masterClrMapping/>
  </p:clrMapOvr>
  <p:transition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5181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2984"/>
            <a:ext cx="4040188" cy="33123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E35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2285181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3212984"/>
            <a:ext cx="4041775" cy="33123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E35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9433-C1A6-43F2-9C96-6BEDD133E1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2810801"/>
      </p:ext>
    </p:extLst>
  </p:cSld>
  <p:clrMapOvr>
    <a:masterClrMapping/>
  </p:clrMapOvr>
  <p:transition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with photo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0228" y="4753678"/>
            <a:ext cx="3234217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" y="444245"/>
            <a:ext cx="1835507" cy="3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" y="444245"/>
            <a:ext cx="1835507" cy="3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96" y="3024188"/>
            <a:ext cx="3232417" cy="158591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6351"/>
            <a:ext cx="4572652" cy="6858000"/>
          </a:xfrm>
          <a:prstGeom prst="rect">
            <a:avLst/>
          </a:prstGeom>
        </p:spPr>
      </p:pic>
      <p:pic>
        <p:nvPicPr>
          <p:cNvPr id="9" name="Picture 2" descr="http://i.telegraph.co.uk/multimedia/archive/02103/money_2103165b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6" t="3307" r="29546" b="-3307"/>
          <a:stretch/>
        </p:blipFill>
        <p:spPr bwMode="auto">
          <a:xfrm>
            <a:off x="4558354" y="-6821"/>
            <a:ext cx="4585648" cy="70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165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rgbClr val="EE35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9" y="4740948"/>
            <a:ext cx="3244850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10"/>
            <a:ext cx="1836000" cy="324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10"/>
            <a:ext cx="1836000" cy="324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9588" y="3024188"/>
            <a:ext cx="3244850" cy="1585912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Divider :Click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6271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9" y="2141320"/>
            <a:ext cx="3244850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9588" y="1036637"/>
            <a:ext cx="4062412" cy="71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E3524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3"/>
            <a:ext cx="1835502" cy="3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3"/>
            <a:ext cx="183550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0609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90" y="1619251"/>
            <a:ext cx="8143875" cy="4497388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2156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90" y="2339362"/>
            <a:ext cx="8143875" cy="377728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914400" indent="-457200"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J;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1009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90" y="1619251"/>
            <a:ext cx="8143875" cy="4497388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47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09588" y="1624013"/>
            <a:ext cx="4062412" cy="474345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0" y="1624013"/>
            <a:ext cx="4071938" cy="474345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868391"/>
      </p:ext>
    </p:extLst>
  </p:cSld>
  <p:clrMapOvr>
    <a:masterClrMapping/>
  </p:clrMapOvr>
  <p:transition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80491" y="1073890"/>
            <a:ext cx="7814929" cy="4954772"/>
          </a:xfrm>
          <a:prstGeom prst="rect">
            <a:avLst/>
          </a:prstGeom>
        </p:spPr>
        <p:txBody>
          <a:bodyPr/>
          <a:lstStyle>
            <a:lvl1pPr>
              <a:buClr>
                <a:srgbClr val="EE3524"/>
              </a:buClr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31" y="274639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4" y="6591321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122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31" y="274639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681039" y="1084268"/>
            <a:ext cx="7829550" cy="466883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4" y="6591321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788451"/>
      </p:ext>
    </p:extLst>
  </p:cSld>
  <p:clrMapOvr>
    <a:masterClrMapping/>
  </p:clrMapOvr>
  <p:transition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80485" y="1290925"/>
            <a:ext cx="3891516" cy="473774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31" y="274639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78455" y="1290932"/>
            <a:ext cx="3275013" cy="5002305"/>
          </a:xfrm>
          <a:prstGeom prst="rect">
            <a:avLst/>
          </a:prstGeom>
        </p:spPr>
        <p:txBody>
          <a:bodyPr/>
          <a:lstStyle>
            <a:lvl1pPr>
              <a:buClr>
                <a:srgbClr val="EE3524"/>
              </a:buClr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4" y="6591321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81445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ith image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33" y="1412776"/>
            <a:ext cx="3970783" cy="4896544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749821"/>
      </p:ext>
    </p:extLst>
  </p:cSld>
  <p:clrMapOvr>
    <a:masterClrMapping/>
  </p:clrMapOvr>
  <p:transition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ith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628789"/>
            <a:ext cx="4062412" cy="4738687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196715"/>
      </p:ext>
    </p:extLst>
  </p:cSld>
  <p:clrMapOvr>
    <a:masterClrMapping/>
  </p:clrMapOvr>
  <p:transition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5181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2984"/>
            <a:ext cx="4040188" cy="33123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E35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2285181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3212984"/>
            <a:ext cx="4041775" cy="33123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E3524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rgbClr val="EE3524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9433-C1A6-43F2-9C96-6BEDD133E1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82562999"/>
      </p:ext>
    </p:extLst>
  </p:cSld>
  <p:clrMapOvr>
    <a:masterClrMapping/>
  </p:clrMapOvr>
  <p:transition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00203"/>
            <a:ext cx="8147050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0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781" y="1036639"/>
            <a:ext cx="8138449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09588" y="1624013"/>
            <a:ext cx="4062412" cy="474345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0" y="1624013"/>
            <a:ext cx="4071938" cy="474345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500" baseline="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476833"/>
      </p:ext>
    </p:extLst>
  </p:cSld>
  <p:clrMapOvr>
    <a:masterClrMapping/>
  </p:clrMapOvr>
  <p:transition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"/>
            <a:ext cx="9145617" cy="10318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7" y="1031839"/>
            <a:ext cx="8569325" cy="47990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549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92" y="3860544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4" y="1017937"/>
            <a:ext cx="2327292" cy="4108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5" y="3013839"/>
            <a:ext cx="3429030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608" y="357148"/>
            <a:ext cx="3000396" cy="285771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735131"/>
      </p:ext>
    </p:extLst>
  </p:cSld>
  <p:clrMapOvr>
    <a:masterClrMapping/>
  </p:clrMapOvr>
  <p:transition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with grey stripe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92" y="3860544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" y="401724"/>
            <a:ext cx="2327292" cy="4108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5" y="3013839"/>
            <a:ext cx="3429030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421440"/>
      </p:ext>
    </p:extLst>
  </p:cSld>
  <p:clrMapOvr>
    <a:masterClrMapping/>
  </p:clrMapOvr>
  <p:transition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2006" y="0"/>
            <a:ext cx="5401995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92" y="3860544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4" y="857955"/>
            <a:ext cx="2327292" cy="41080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68642" y="2958063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FFFF"/>
                </a:solidFill>
              </a:rPr>
              <a:t>Industry &amp;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FFFF"/>
                </a:solidFill>
              </a:rPr>
              <a:t>consumer trends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" y="0"/>
            <a:ext cx="4211960" cy="753035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 flipH="1">
            <a:off x="3347866" y="7"/>
            <a:ext cx="5796136" cy="5498031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34509" y="249600"/>
            <a:ext cx="2928916" cy="3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insert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4384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rgbClr val="EE35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645040"/>
            <a:ext cx="3469831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5"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8642" y="2997201"/>
            <a:ext cx="3938588" cy="71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7"/>
            <a:ext cx="1825526" cy="3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228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 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1988852"/>
            <a:ext cx="3469831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8642" y="1340769"/>
            <a:ext cx="3938588" cy="71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7"/>
            <a:ext cx="1825526" cy="3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661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14" y="1340768"/>
            <a:ext cx="4606156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8"/>
            <a:ext cx="8229600" cy="377728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20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87843" y="503148"/>
            <a:ext cx="2447504" cy="216447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232081"/>
      </p:ext>
    </p:extLst>
  </p:cSld>
  <p:clrMapOvr>
    <a:masterClrMapping/>
  </p:clrMapOvr>
  <p:transition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33" y="1412776"/>
            <a:ext cx="3970783" cy="4896544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2000">
                <a:solidFill>
                  <a:srgbClr val="646464"/>
                </a:solidFill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87843" y="503148"/>
            <a:ext cx="2447504" cy="216447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7"/>
            <a:ext cx="1825526" cy="322239"/>
          </a:xfrm>
          <a:prstGeom prst="rect">
            <a:avLst/>
          </a:prstGeom>
        </p:spPr>
      </p:pic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44479"/>
      </p:ext>
    </p:extLst>
  </p:cSld>
  <p:clrMapOvr>
    <a:masterClrMapping/>
  </p:clrMapOvr>
  <p:transition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5181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2984"/>
            <a:ext cx="4040188" cy="331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2285181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3212984"/>
            <a:ext cx="4041775" cy="331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9433-C1A6-43F2-9C96-6BEDD133E1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014" y="1340768"/>
            <a:ext cx="4606156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87843" y="503148"/>
            <a:ext cx="2447504" cy="216447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81629"/>
      </p:ext>
    </p:extLst>
  </p:cSld>
  <p:clrMapOvr>
    <a:masterClrMapping/>
  </p:clrMapOvr>
  <p:transition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00203"/>
            <a:ext cx="8147050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0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80491" y="1073890"/>
            <a:ext cx="7814929" cy="4954772"/>
          </a:xfrm>
          <a:prstGeom prst="rect">
            <a:avLst/>
          </a:prstGeom>
        </p:spPr>
        <p:txBody>
          <a:bodyPr/>
          <a:lstStyle>
            <a:lvl1pPr>
              <a:buClr>
                <a:srgbClr val="EE3524"/>
              </a:buClr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31" y="274639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4" y="6591321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542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92" y="3860544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4" y="1017937"/>
            <a:ext cx="2327292" cy="4108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5" y="3013839"/>
            <a:ext cx="3429030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608" y="357148"/>
            <a:ext cx="3000396" cy="285771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573998"/>
      </p:ext>
    </p:extLst>
  </p:cSld>
  <p:clrMapOvr>
    <a:masterClrMapping/>
  </p:clrMapOvr>
  <p:transition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with grey stripe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92" y="3860544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" y="401724"/>
            <a:ext cx="2327292" cy="4108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5" y="3013839"/>
            <a:ext cx="3429030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947994"/>
      </p:ext>
    </p:extLst>
  </p:cSld>
  <p:clrMapOvr>
    <a:masterClrMapping/>
  </p:clrMapOvr>
  <p:transition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2006" y="0"/>
            <a:ext cx="5401995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92" y="3860544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4" y="857955"/>
            <a:ext cx="2327292" cy="41080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68642" y="2958063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FFFF"/>
                </a:solidFill>
              </a:rPr>
              <a:t>Industry &amp;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FFFF"/>
                </a:solidFill>
              </a:rPr>
              <a:t>consumer trends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" y="0"/>
            <a:ext cx="4211960" cy="753035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 flipH="1">
            <a:off x="3347866" y="7"/>
            <a:ext cx="5796136" cy="5498031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34509" y="249600"/>
            <a:ext cx="2928916" cy="3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insert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77126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rgbClr val="EE35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645040"/>
            <a:ext cx="3469831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5"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8642" y="2997201"/>
            <a:ext cx="3938588" cy="71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7"/>
            <a:ext cx="1825526" cy="3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4993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 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1988852"/>
            <a:ext cx="3469831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8642" y="1340769"/>
            <a:ext cx="3938588" cy="71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7"/>
            <a:ext cx="1825526" cy="3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360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14" y="1340768"/>
            <a:ext cx="4606156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8"/>
            <a:ext cx="8229600" cy="377728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20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87843" y="503148"/>
            <a:ext cx="2447504" cy="216447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056144"/>
      </p:ext>
    </p:extLst>
  </p:cSld>
  <p:clrMapOvr>
    <a:masterClrMapping/>
  </p:clrMapOvr>
  <p:transition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33" y="1412776"/>
            <a:ext cx="3970783" cy="4896544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2000">
                <a:solidFill>
                  <a:srgbClr val="646464"/>
                </a:solidFill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87843" y="503148"/>
            <a:ext cx="2447504" cy="216447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7"/>
            <a:ext cx="1825526" cy="322239"/>
          </a:xfrm>
          <a:prstGeom prst="rect">
            <a:avLst/>
          </a:prstGeom>
        </p:spPr>
      </p:pic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24826"/>
      </p:ext>
    </p:extLst>
  </p:cSld>
  <p:clrMapOvr>
    <a:masterClrMapping/>
  </p:clrMapOvr>
  <p:transition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5181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2984"/>
            <a:ext cx="4040188" cy="331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2285181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3212984"/>
            <a:ext cx="4041775" cy="331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9433-C1A6-43F2-9C96-6BEDD133E1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014" y="1340768"/>
            <a:ext cx="4606156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87843" y="503148"/>
            <a:ext cx="2447504" cy="216447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212758"/>
      </p:ext>
    </p:extLst>
  </p:cSld>
  <p:clrMapOvr>
    <a:masterClrMapping/>
  </p:clrMapOvr>
  <p:transition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00203"/>
            <a:ext cx="8147050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211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cover with photo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8"/>
          <a:stretch/>
        </p:blipFill>
        <p:spPr>
          <a:xfrm>
            <a:off x="4131596" y="-1"/>
            <a:ext cx="5007179" cy="685800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0228" y="4753678"/>
            <a:ext cx="3234217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" y="444245"/>
            <a:ext cx="1835507" cy="3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" y="444245"/>
            <a:ext cx="1835507" cy="3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96" y="3024188"/>
            <a:ext cx="3232417" cy="158591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531021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31" y="274639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681039" y="1084268"/>
            <a:ext cx="7829550" cy="466883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4" y="6591321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725039"/>
      </p:ext>
    </p:extLst>
  </p:cSld>
  <p:clrMapOvr>
    <a:masterClrMapping/>
  </p:clrMapOvr>
  <p:transition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860535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2" y="1017936"/>
            <a:ext cx="2327292" cy="4108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3" y="3013827"/>
            <a:ext cx="3429030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605" y="357148"/>
            <a:ext cx="3000396" cy="285771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718566"/>
      </p:ext>
    </p:extLst>
  </p:cSld>
  <p:clrMapOvr>
    <a:masterClrMapping/>
  </p:clrMapOvr>
  <p:transition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with grey stripe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860535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1721"/>
            <a:ext cx="2327292" cy="4108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3" y="3013827"/>
            <a:ext cx="3429030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288176"/>
      </p:ext>
    </p:extLst>
  </p:cSld>
  <p:clrMapOvr>
    <a:masterClrMapping/>
  </p:clrMapOvr>
  <p:transition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2006" y="0"/>
            <a:ext cx="5401995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860535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2" y="857955"/>
            <a:ext cx="2327292" cy="41080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68642" y="2958051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FFFF"/>
                </a:solidFill>
              </a:rPr>
              <a:t>Industry &amp;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FFFF"/>
                </a:solidFill>
              </a:rPr>
              <a:t>consumer trends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0"/>
            <a:ext cx="4211960" cy="753035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 flipH="1">
            <a:off x="3347864" y="7"/>
            <a:ext cx="5796136" cy="5498031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34509" y="249598"/>
            <a:ext cx="2928916" cy="3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insert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2925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rgbClr val="EE35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645032"/>
            <a:ext cx="3469831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5"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8642" y="2997201"/>
            <a:ext cx="3938588" cy="71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7"/>
            <a:ext cx="1825526" cy="3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519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 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1988848"/>
            <a:ext cx="3469831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8642" y="1340769"/>
            <a:ext cx="3938588" cy="71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7"/>
            <a:ext cx="1825526" cy="3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867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14" y="1340768"/>
            <a:ext cx="4606156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377728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20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87843" y="503148"/>
            <a:ext cx="2447504" cy="216447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230072"/>
      </p:ext>
    </p:extLst>
  </p:cSld>
  <p:clrMapOvr>
    <a:masterClrMapping/>
  </p:clrMapOvr>
  <p:transition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28" y="1412776"/>
            <a:ext cx="3970783" cy="4896544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2000">
                <a:solidFill>
                  <a:srgbClr val="646464"/>
                </a:solidFill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87843" y="503148"/>
            <a:ext cx="2447504" cy="216447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7"/>
            <a:ext cx="1825526" cy="322239"/>
          </a:xfrm>
          <a:prstGeom prst="rect">
            <a:avLst/>
          </a:prstGeom>
        </p:spPr>
      </p:pic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00285"/>
      </p:ext>
    </p:extLst>
  </p:cSld>
  <p:clrMapOvr>
    <a:masterClrMapping/>
  </p:clrMapOvr>
  <p:transition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5181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2984"/>
            <a:ext cx="4040188" cy="331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2285181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3212984"/>
            <a:ext cx="4041775" cy="331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9433-C1A6-43F2-9C96-6BEDD133E1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014" y="1340768"/>
            <a:ext cx="4606156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87843" y="503148"/>
            <a:ext cx="2447504" cy="216447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829793"/>
      </p:ext>
    </p:extLst>
  </p:cSld>
  <p:clrMapOvr>
    <a:masterClrMapping/>
  </p:clrMapOvr>
  <p:transition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00203"/>
            <a:ext cx="8147050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707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860535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2" y="1017936"/>
            <a:ext cx="2327292" cy="4108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3" y="3013827"/>
            <a:ext cx="3429030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605" y="357148"/>
            <a:ext cx="3000396" cy="285771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951968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80485" y="1290925"/>
            <a:ext cx="3891516" cy="473774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031" y="274639"/>
            <a:ext cx="4876425" cy="63341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78455" y="1290932"/>
            <a:ext cx="3275013" cy="5002305"/>
          </a:xfrm>
          <a:prstGeom prst="rect">
            <a:avLst/>
          </a:prstGeom>
        </p:spPr>
        <p:txBody>
          <a:bodyPr/>
          <a:lstStyle>
            <a:lvl1pPr>
              <a:buClr>
                <a:srgbClr val="EE3524"/>
              </a:buClr>
              <a:defRPr sz="15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6205463"/>
            <a:ext cx="1835502" cy="32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51" y="531723"/>
            <a:ext cx="3587096" cy="344580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500">
                <a:solidFill>
                  <a:srgbClr val="292929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73704" y="6591321"/>
            <a:ext cx="3379788" cy="2476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GB" sz="900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Click to type source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9986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with grey stripe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860535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1721"/>
            <a:ext cx="2327292" cy="4108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4393" y="3013827"/>
            <a:ext cx="3429030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56861"/>
      </p:ext>
    </p:extLst>
  </p:cSld>
  <p:clrMapOvr>
    <a:masterClrMapping/>
  </p:clrMapOvr>
  <p:transition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2006" y="0"/>
            <a:ext cx="5401995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860535"/>
            <a:ext cx="3181799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2" y="857955"/>
            <a:ext cx="2327292" cy="41080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68642" y="2958051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FFFF"/>
                </a:solidFill>
              </a:rPr>
              <a:t>Industry &amp;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FFFF"/>
                </a:solidFill>
              </a:rPr>
              <a:t>consumer trends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0"/>
            <a:ext cx="4211960" cy="753035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 flipH="1">
            <a:off x="3347864" y="7"/>
            <a:ext cx="5796136" cy="5498031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34509" y="249598"/>
            <a:ext cx="2928916" cy="3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insert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0896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rgbClr val="EE35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3645032"/>
            <a:ext cx="3469831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5"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8642" y="2997201"/>
            <a:ext cx="3938588" cy="71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7"/>
            <a:ext cx="1825526" cy="3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847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 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089" y="1988848"/>
            <a:ext cx="3469831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8642" y="1340769"/>
            <a:ext cx="3938588" cy="71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7"/>
            <a:ext cx="1825526" cy="3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911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14" y="1340768"/>
            <a:ext cx="4606156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377728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20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87843" y="503148"/>
            <a:ext cx="2447504" cy="216447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567580"/>
      </p:ext>
    </p:extLst>
  </p:cSld>
  <p:clrMapOvr>
    <a:masterClrMapping/>
  </p:clrMapOvr>
  <p:transition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28" y="1412776"/>
            <a:ext cx="3970783" cy="4896544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CD3425"/>
              </a:buClr>
              <a:buFont typeface="Arial" pitchFamily="34" charset="0"/>
              <a:buChar char="•"/>
              <a:defRPr sz="2000">
                <a:solidFill>
                  <a:srgbClr val="646464"/>
                </a:solidFill>
              </a:defRPr>
            </a:lvl1pPr>
            <a:lvl2pPr marL="457200" indent="0">
              <a:buFontTx/>
              <a:buNone/>
              <a:defRPr>
                <a:solidFill>
                  <a:srgbClr val="646464"/>
                </a:solidFill>
              </a:defRPr>
            </a:lvl2pPr>
            <a:lvl3pPr marL="914400" indent="0">
              <a:buFontTx/>
              <a:buNone/>
              <a:defRPr>
                <a:solidFill>
                  <a:srgbClr val="646464"/>
                </a:solidFill>
              </a:defRPr>
            </a:lvl3pPr>
            <a:lvl4pPr marL="1371600" indent="0">
              <a:buFontTx/>
              <a:buNone/>
              <a:defRPr>
                <a:solidFill>
                  <a:srgbClr val="646464"/>
                </a:solidFill>
              </a:defRPr>
            </a:lvl4pPr>
            <a:lvl5pPr marL="1828800" indent="0">
              <a:buFontTx/>
              <a:buNone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87843" y="503148"/>
            <a:ext cx="2447504" cy="216447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288B35-A1E7-4EFC-9916-BFD8E0E30D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07"/>
            <a:ext cx="1825526" cy="322239"/>
          </a:xfrm>
          <a:prstGeom prst="rect">
            <a:avLst/>
          </a:prstGeom>
        </p:spPr>
      </p:pic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02214"/>
      </p:ext>
    </p:extLst>
  </p:cSld>
  <p:clrMapOvr>
    <a:masterClrMapping/>
  </p:clrMapOvr>
  <p:transition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5181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2984"/>
            <a:ext cx="4040188" cy="331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2285181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929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3212984"/>
            <a:ext cx="4041775" cy="33123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9433-C1A6-43F2-9C96-6BEDD133E1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014" y="1340768"/>
            <a:ext cx="4606156" cy="576064"/>
          </a:xfrm>
          <a:prstGeom prst="rect">
            <a:avLst/>
          </a:prstGeom>
        </p:spPr>
        <p:txBody>
          <a:bodyPr lIns="0"/>
          <a:lstStyle>
            <a:lvl1pPr algn="l">
              <a:defRPr sz="2000">
                <a:solidFill>
                  <a:srgbClr val="EE35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87843" y="503148"/>
            <a:ext cx="2447504" cy="216447"/>
          </a:xfrm>
          <a:prstGeom prst="rect">
            <a:avLst/>
          </a:prstGeom>
        </p:spPr>
        <p:txBody>
          <a:bodyPr rIns="0" bIns="72000"/>
          <a:lstStyle>
            <a:lvl1pPr marL="0" indent="0" algn="r">
              <a:buFontTx/>
              <a:buNone/>
              <a:defRPr sz="1400">
                <a:solidFill>
                  <a:srgbClr val="29292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578343"/>
      </p:ext>
    </p:extLst>
  </p:cSld>
  <p:clrMapOvr>
    <a:masterClrMapping/>
  </p:clrMapOvr>
  <p:transition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00203"/>
            <a:ext cx="8147050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379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with photo">
    <p:bg>
      <p:bgPr>
        <a:solidFill>
          <a:srgbClr val="EE3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0225" y="4753672"/>
            <a:ext cx="3234217" cy="93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name and 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" y="444245"/>
            <a:ext cx="1835507" cy="3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" y="444245"/>
            <a:ext cx="1835507" cy="3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90" y="3024188"/>
            <a:ext cx="3232417" cy="158591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6351"/>
            <a:ext cx="457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22989"/>
      </p:ext>
    </p:extLst>
  </p:cSld>
  <p:clrMapOvr>
    <a:masterClrMapping/>
  </p:clrMapOvr>
  <p:transition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rgbClr val="EE35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9" y="4740940"/>
            <a:ext cx="3244850" cy="5045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insert subtitle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10"/>
            <a:ext cx="1836000" cy="324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16016" y="2708920"/>
            <a:ext cx="4427984" cy="4149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" y="457210"/>
            <a:ext cx="1836000" cy="324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9588" y="3024188"/>
            <a:ext cx="3244850" cy="1585912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Divider :Click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3535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3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9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4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533400" y="2057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533400" y="1143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05800" y="6356364"/>
            <a:ext cx="514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F0000"/>
                </a:solidFill>
                <a:latin typeface="Verdana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88B35-A1E7-4EFC-9916-BFD8E0E30DF6}" type="slidenum">
              <a:rPr 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3"/>
            <a:ext cx="183550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7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533400" y="2057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533400" y="1143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05800" y="6356352"/>
            <a:ext cx="514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F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88B35-A1E7-4EFC-9916-BFD8E0E30DF6}" type="slidenum">
              <a:rPr 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8" y="462383"/>
            <a:ext cx="1792385" cy="3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1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533400" y="2057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533400" y="1143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05800" y="6356356"/>
            <a:ext cx="514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F0000"/>
                </a:solidFill>
                <a:latin typeface="Verdana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88B35-A1E7-4EFC-9916-BFD8E0E30DF6}" type="slidenum">
              <a:rPr 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3"/>
            <a:ext cx="183550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9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533400" y="2057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533400" y="1143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05800" y="6356352"/>
            <a:ext cx="514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F0000"/>
                </a:solidFill>
                <a:latin typeface="Verdana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88B35-A1E7-4EFC-9916-BFD8E0E30DF6}" type="slidenum">
              <a:rPr 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3"/>
            <a:ext cx="183550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5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533400" y="2057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533400" y="1143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514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F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88B35-A1E7-4EFC-9916-BFD8E0E30DF6}" type="slidenum">
              <a:rPr 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6" y="462383"/>
            <a:ext cx="1792385" cy="3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6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533400" y="2057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533400" y="1143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514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F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88B35-A1E7-4EFC-9916-BFD8E0E30DF6}" type="slidenum">
              <a:rPr 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6" y="462383"/>
            <a:ext cx="1792385" cy="3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9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533400" y="2057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533400" y="1143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514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F0000"/>
                </a:solidFill>
                <a:latin typeface="Verdana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88B35-A1E7-4EFC-9916-BFD8E0E30DF6}" type="slidenum">
              <a:rPr 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2"/>
            <a:ext cx="183550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8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533400" y="2057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533400" y="1143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05800" y="6356364"/>
            <a:ext cx="514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F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88B35-A1E7-4EFC-9916-BFD8E0E30DF6}" type="slidenum">
              <a:rPr 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8" y="462383"/>
            <a:ext cx="1792385" cy="3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7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" y="275261"/>
            <a:ext cx="9143999" cy="972179"/>
          </a:xfrm>
          <a:prstGeom prst="rect">
            <a:avLst/>
          </a:prstGeom>
          <a:noFill/>
        </p:spPr>
        <p:txBody>
          <a:bodyPr vert="horz" lIns="290326" tIns="218688" rIns="290326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74" y="6526341"/>
            <a:ext cx="1327290" cy="23625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75019" y="6443565"/>
            <a:ext cx="212958" cy="15206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5" rIns="95770" bIns="47885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 dirty="0" err="1" smtClean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273294" y="6480865"/>
            <a:ext cx="214693" cy="2146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693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784CBA3-D598-4B1F-BAA3-EE14B5154290}" type="slidenum">
              <a:rPr lang="en-AU" sz="700" smtClean="0">
                <a:solidFill>
                  <a:prstClr val="white">
                    <a:lumMod val="95000"/>
                  </a:prstClr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dirty="0" err="1" smtClean="0">
              <a:solidFill>
                <a:prstClr val="white">
                  <a:lumMod val="9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73544" y="803556"/>
            <a:ext cx="8596925" cy="0"/>
          </a:xfrm>
          <a:prstGeom prst="line">
            <a:avLst/>
          </a:prstGeom>
          <a:ln w="127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73544" y="6446355"/>
            <a:ext cx="8596925" cy="0"/>
          </a:xfrm>
          <a:prstGeom prst="line">
            <a:avLst/>
          </a:prstGeom>
          <a:ln w="127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37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</p:sldLayoutIdLst>
  <p:hf hdr="0" dt="0"/>
  <p:txStyles>
    <p:titleStyle>
      <a:lvl1pPr algn="l" defTabSz="957700" rtl="0" eaLnBrk="1" latinLnBrk="0" hangingPunct="1">
        <a:spcBef>
          <a:spcPct val="0"/>
        </a:spcBef>
        <a:spcAft>
          <a:spcPts val="628"/>
        </a:spcAft>
        <a:buNone/>
        <a:defRPr sz="1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577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577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64365" indent="-264365" algn="l" defTabSz="9577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32055" indent="-267691" algn="l" defTabSz="9577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96421" indent="-264365" algn="l" defTabSz="9577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633675" indent="-239425" algn="l" defTabSz="9577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525" indent="-239425" algn="l" defTabSz="9577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375" indent="-239425" algn="l" defTabSz="9577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224" indent="-239425" algn="l" defTabSz="9577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50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00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50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400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250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100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949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800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1700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750" dirty="0" smtClean="0">
                <a:solidFill>
                  <a:srgbClr val="333333"/>
                </a:solidFill>
                <a:cs typeface="Arial" charset="0"/>
              </a:rPr>
              <a:t>©TNS 2015</a:t>
            </a:r>
            <a:endParaRPr lang="en-AU" sz="750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"/>
            <a:ext cx="9145617" cy="1031839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31840"/>
            <a:ext cx="9145617" cy="4035515"/>
          </a:xfrm>
          <a:prstGeom prst="rect">
            <a:avLst/>
          </a:prstGeom>
        </p:spPr>
        <p:txBody>
          <a:bodyPr vert="horz" lIns="277200" tIns="212400" rIns="27720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25" y="6323839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4CBA3-D598-4B1F-BAA3-EE14B5154290}" type="slidenum">
              <a:rPr lang="en-A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cs typeface="Arial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6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-1630680" y="-501198"/>
            <a:ext cx="10507979" cy="5637807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443" y="4560579"/>
              <a:ext cx="44124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1328"/>
              <a:ext cx="107233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9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charset="0"/>
                </a:rPr>
                <a:t>X AXIS</a:t>
              </a:r>
              <a:endParaRPr lang="en-AU" sz="9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endParaRP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443" y="5067353"/>
              <a:ext cx="44124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102"/>
              <a:ext cx="107233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9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charset="0"/>
                </a:rPr>
                <a:t>LOWER LIMIT</a:t>
              </a:r>
              <a:endParaRPr lang="en-AU" sz="9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endParaRP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443" y="1284974"/>
              <a:ext cx="44124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5723"/>
              <a:ext cx="107233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9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charset="0"/>
                </a:rPr>
                <a:t>UPPER LIMIT</a:t>
              </a:r>
              <a:endParaRPr lang="en-AU" sz="9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endParaRP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443" y="1788974"/>
              <a:ext cx="44124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723"/>
              <a:ext cx="107233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sz="9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charset="0"/>
                </a:rPr>
                <a:t>CHART TOP</a:t>
              </a:r>
              <a:endParaRPr lang="en-AU" sz="9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endParaRPr>
            </a:p>
          </p:txBody>
        </p:sp>
        <p:grpSp>
          <p:nvGrpSpPr>
            <p:cNvPr id="105" name="Group 104"/>
            <p:cNvGrpSpPr/>
            <p:nvPr userDrawn="1"/>
          </p:nvGrpSpPr>
          <p:grpSpPr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019" y="-256457"/>
                <a:ext cx="0" cy="1800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523" y="-501206"/>
                <a:ext cx="1072330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rPr>
                  <a:t>Y AXIS</a:t>
                </a:r>
                <a:endParaRPr lang="en-AU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charset="0"/>
                </a:endParaRPr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903" y="-256457"/>
                <a:ext cx="0" cy="1800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6026" y="-501206"/>
                <a:ext cx="1072330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rPr>
                  <a:t>Y AXIS</a:t>
                </a:r>
                <a:endParaRPr lang="en-AU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charset="0"/>
                </a:endParaRPr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49608" y="-256457"/>
                <a:ext cx="0" cy="1800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4969" y="-501206"/>
                <a:ext cx="1072330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b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Arial" charset="0"/>
                  </a:rPr>
                  <a:t>LIMIT</a:t>
                </a:r>
                <a:endParaRPr lang="en-AU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charset="0"/>
                </a:endParaRPr>
              </a:p>
            </p:txBody>
          </p:sp>
        </p:grpSp>
      </p:grpSp>
      <p:pic>
        <p:nvPicPr>
          <p:cNvPr id="8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88" y="6072637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6" descr="VW Dragon"/>
          <p:cNvPicPr>
            <a:picLocks noChangeAspect="1" noChangeArrowheads="1"/>
          </p:cNvPicPr>
          <p:nvPr userDrawn="1"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6430" y="6139689"/>
            <a:ext cx="1299867" cy="4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 descr="VisitScotland-col"/>
          <p:cNvPicPr>
            <a:picLocks noChangeAspect="1" noChangeArrowheads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871" y="6208567"/>
            <a:ext cx="1274542" cy="35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VE_logo_RGB_por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525" y="6091253"/>
            <a:ext cx="7318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82"/>
            <a:ext cx="7555320" cy="377063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900" b="0" i="1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dirty="0" smtClean="0"/>
              <a:t>Tourism Sponsors’ Meeting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sz="800" dirty="0" smtClean="0"/>
              <a:t>28th May 2015</a:t>
            </a:r>
          </a:p>
        </p:txBody>
      </p:sp>
    </p:spTree>
    <p:extLst>
      <p:ext uri="{BB962C8B-B14F-4D97-AF65-F5344CB8AC3E}">
        <p14:creationId xmlns:p14="http://schemas.microsoft.com/office/powerpoint/2010/main" val="214157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533400" y="2057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533400" y="1143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05800" y="6356364"/>
            <a:ext cx="514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F0000"/>
                </a:solidFill>
                <a:latin typeface="Verdana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88B35-A1E7-4EFC-9916-BFD8E0E30DF6}" type="slidenum">
              <a:rPr 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3"/>
            <a:ext cx="183550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533400" y="2057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533400" y="1143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05800" y="6356364"/>
            <a:ext cx="514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F0000"/>
                </a:solidFill>
                <a:latin typeface="Verdana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88B35-A1E7-4EFC-9916-BFD8E0E30DF6}" type="slidenum">
              <a:rPr 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462383"/>
            <a:ext cx="183550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3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533400" y="2057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533400" y="1143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05800" y="6356364"/>
            <a:ext cx="514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F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88B35-A1E7-4EFC-9916-BFD8E0E30DF6}" type="slidenum">
              <a:rPr 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8" y="462383"/>
            <a:ext cx="1792385" cy="3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8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533400" y="2057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533400" y="1143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05800" y="6356364"/>
            <a:ext cx="514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F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88B35-A1E7-4EFC-9916-BFD8E0E30DF6}" type="slidenum">
              <a:rPr 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8" y="462383"/>
            <a:ext cx="1792385" cy="3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533400" y="877888"/>
            <a:ext cx="8077200" cy="0"/>
          </a:xfrm>
          <a:prstGeom prst="line">
            <a:avLst/>
          </a:prstGeom>
          <a:noFill/>
          <a:ln w="9525">
            <a:solidFill>
              <a:srgbClr val="CD34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533400" y="2057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533400" y="1143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05800" y="6356352"/>
            <a:ext cx="514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F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88B35-A1E7-4EFC-9916-BFD8E0E30DF6}" type="slidenum">
              <a:rPr lang="en-GB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8" y="462383"/>
            <a:ext cx="1792385" cy="3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6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2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7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com/biz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Tourism Trends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Sharon Orrell</a:t>
            </a:r>
            <a:br>
              <a:rPr lang="en-GB" dirty="0" smtClean="0"/>
            </a:br>
            <a:r>
              <a:rPr lang="en-GB" dirty="0" smtClean="0"/>
              <a:t>February 2016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 flipH="1">
            <a:off x="3347866" y="7"/>
            <a:ext cx="5796136" cy="54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885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84684"/>
              </p:ext>
            </p:extLst>
          </p:nvPr>
        </p:nvGraphicFramePr>
        <p:xfrm>
          <a:off x="539750" y="1859506"/>
          <a:ext cx="8147050" cy="442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487" y="126114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Trips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</a:rPr>
              <a:t>(m)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487" y="1493421"/>
            <a:ext cx="852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 smtClean="0">
                <a:solidFill>
                  <a:srgbClr val="000000"/>
                </a:solidFill>
              </a:rPr>
              <a:t>Numbers of Domestic Holidays Taken by GB Residents</a:t>
            </a:r>
            <a:endParaRPr lang="en-GB" sz="1400" b="1" u="sng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1388" y="897957"/>
            <a:ext cx="8977116" cy="498763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How are Brits changing their holiday taking?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6469199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Source: GBTS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8739" y="6149184"/>
            <a:ext cx="893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(</a:t>
            </a:r>
            <a:r>
              <a:rPr lang="en-GB" sz="1400" dirty="0" err="1" smtClean="0">
                <a:solidFill>
                  <a:srgbClr val="000000"/>
                </a:solidFill>
              </a:rPr>
              <a:t>est</a:t>
            </a:r>
            <a:r>
              <a:rPr lang="en-GB" sz="1400" dirty="0" smtClean="0">
                <a:solidFill>
                  <a:srgbClr val="000000"/>
                </a:solidFill>
              </a:rPr>
              <a:t> based on YTD)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512159"/>
              </p:ext>
            </p:extLst>
          </p:nvPr>
        </p:nvGraphicFramePr>
        <p:xfrm>
          <a:off x="539750" y="2023283"/>
          <a:ext cx="8147050" cy="442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487" y="142490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Trips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</a:rPr>
              <a:t>(m)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487" y="1657185"/>
            <a:ext cx="852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 smtClean="0">
                <a:solidFill>
                  <a:srgbClr val="000000"/>
                </a:solidFill>
              </a:rPr>
              <a:t>Numbers of Domestic / Overseas Holidays Taken by GB Residents</a:t>
            </a:r>
            <a:endParaRPr lang="en-GB" sz="1400" b="1" u="sng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6469199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Source: GBTS / International Passenger Survey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8739" y="5925683"/>
            <a:ext cx="893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(</a:t>
            </a:r>
            <a:r>
              <a:rPr lang="en-GB" sz="1400" dirty="0" err="1" smtClean="0">
                <a:solidFill>
                  <a:srgbClr val="000000"/>
                </a:solidFill>
              </a:rPr>
              <a:t>est</a:t>
            </a:r>
            <a:r>
              <a:rPr lang="en-GB" sz="1400" dirty="0" smtClean="0">
                <a:solidFill>
                  <a:srgbClr val="000000"/>
                </a:solidFill>
              </a:rPr>
              <a:t> based on YTD)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1388" y="897957"/>
            <a:ext cx="8977116" cy="498763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How are Brits changing their holiday taking?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492452"/>
              </p:ext>
            </p:extLst>
          </p:nvPr>
        </p:nvGraphicFramePr>
        <p:xfrm>
          <a:off x="539750" y="1600203"/>
          <a:ext cx="8147050" cy="442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872840"/>
            <a:ext cx="8640960" cy="498763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What happened last time around?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96981"/>
            <a:ext cx="8629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00000"/>
                </a:solidFill>
              </a:rPr>
              <a:t>Source: UKTS / IPS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6" y="4797152"/>
            <a:ext cx="25202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R</a:t>
            </a:r>
            <a:r>
              <a:rPr lang="en-GB" dirty="0" smtClean="0">
                <a:solidFill>
                  <a:srgbClr val="FFFFFF"/>
                </a:solidFill>
              </a:rPr>
              <a:t>ecession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785840"/>
              </p:ext>
            </p:extLst>
          </p:nvPr>
        </p:nvGraphicFramePr>
        <p:xfrm>
          <a:off x="333805" y="2243732"/>
          <a:ext cx="8376249" cy="440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902226"/>
            <a:ext cx="9144000" cy="550863"/>
          </a:xfrm>
        </p:spPr>
        <p:txBody>
          <a:bodyPr/>
          <a:lstStyle/>
          <a:p>
            <a:pPr algn="l"/>
            <a:r>
              <a:rPr lang="en-GB" sz="1800" dirty="0" smtClean="0"/>
              <a:t>In total, 1.3 billion tourism day visits are taken in England each year</a:t>
            </a:r>
            <a:br>
              <a:rPr lang="en-GB" sz="18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800" dirty="0" smtClean="0"/>
              <a:t>Volumes were down slightly in 2015 (-3% year to November) – but people spent more (+3%) and there was growth in some key sectors of the market</a:t>
            </a:r>
            <a:endParaRPr lang="en-GB" sz="1800" dirty="0"/>
          </a:p>
        </p:txBody>
      </p:sp>
      <p:sp>
        <p:nvSpPr>
          <p:cNvPr id="6" name="TextBox 1"/>
          <p:cNvSpPr txBox="1"/>
          <p:nvPr/>
        </p:nvSpPr>
        <p:spPr>
          <a:xfrm>
            <a:off x="5262124" y="3661348"/>
            <a:ext cx="586597" cy="2674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rgbClr val="000000"/>
                </a:solidFill>
              </a:rPr>
              <a:t>+7%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838544" y="4447791"/>
            <a:ext cx="586597" cy="2674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rgbClr val="000000"/>
                </a:solidFill>
              </a:rPr>
              <a:t>+2%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388" y="6516712"/>
            <a:ext cx="3672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Source: GBDVS</a:t>
            </a: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084482"/>
              </p:ext>
            </p:extLst>
          </p:nvPr>
        </p:nvGraphicFramePr>
        <p:xfrm>
          <a:off x="249816" y="2065091"/>
          <a:ext cx="8147050" cy="442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79369" y="908720"/>
            <a:ext cx="8710479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GB" sz="2400" dirty="0" smtClean="0">
                <a:solidFill>
                  <a:srgbClr val="000000"/>
                </a:solidFill>
              </a:rPr>
              <a:t>Inbound visits to the UK reached a record level in 2014, and 2015 looks set to beat this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469199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Source: International Passenger Survey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2295" y="1590055"/>
            <a:ext cx="31242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Jan – Nov 2015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</a:rPr>
              <a:t>Visits +4%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</a:rPr>
              <a:t>Expenditure 0%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62996691"/>
              </p:ext>
            </p:extLst>
          </p:nvPr>
        </p:nvGraphicFramePr>
        <p:xfrm>
          <a:off x="2731999" y="2109833"/>
          <a:ext cx="4531412" cy="432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2008" y="2109839"/>
            <a:ext cx="2194832" cy="4260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t" hangingPunct="1">
              <a:lnSpc>
                <a:spcPts val="2450"/>
              </a:lnSpc>
            </a:pPr>
            <a:r>
              <a:rPr lang="en-GB" sz="1400" dirty="0"/>
              <a:t>Country parks</a:t>
            </a:r>
          </a:p>
          <a:p>
            <a:pPr algn="r" eaLnBrk="1" fontAlgn="t" hangingPunct="1">
              <a:lnSpc>
                <a:spcPts val="2450"/>
              </a:lnSpc>
            </a:pPr>
            <a:r>
              <a:rPr lang="en-GB" sz="1400" dirty="0"/>
              <a:t>Farms</a:t>
            </a:r>
          </a:p>
          <a:p>
            <a:pPr algn="r" eaLnBrk="1" fontAlgn="t" hangingPunct="1">
              <a:lnSpc>
                <a:spcPts val="2450"/>
              </a:lnSpc>
            </a:pPr>
            <a:r>
              <a:rPr lang="en-GB" sz="1400" dirty="0"/>
              <a:t>Gardens</a:t>
            </a:r>
          </a:p>
          <a:p>
            <a:pPr algn="r" eaLnBrk="1" fontAlgn="t" hangingPunct="1">
              <a:lnSpc>
                <a:spcPts val="2450"/>
              </a:lnSpc>
            </a:pPr>
            <a:r>
              <a:rPr lang="en-GB" sz="1400" dirty="0"/>
              <a:t>Historic houses / castles</a:t>
            </a:r>
          </a:p>
          <a:p>
            <a:pPr algn="r" eaLnBrk="1" fontAlgn="t" hangingPunct="1">
              <a:lnSpc>
                <a:spcPts val="2450"/>
              </a:lnSpc>
            </a:pPr>
            <a:r>
              <a:rPr lang="en-GB" sz="1400" dirty="0"/>
              <a:t>Other historic properties</a:t>
            </a:r>
          </a:p>
          <a:p>
            <a:pPr algn="r" eaLnBrk="1" fontAlgn="t" hangingPunct="1">
              <a:lnSpc>
                <a:spcPts val="2450"/>
              </a:lnSpc>
            </a:pPr>
            <a:r>
              <a:rPr lang="en-GB" sz="1400" dirty="0"/>
              <a:t>Leisure / theme parks</a:t>
            </a:r>
          </a:p>
          <a:p>
            <a:pPr algn="r" eaLnBrk="1" fontAlgn="t" hangingPunct="1">
              <a:lnSpc>
                <a:spcPts val="2450"/>
              </a:lnSpc>
            </a:pPr>
            <a:r>
              <a:rPr lang="en-GB" sz="1400" dirty="0"/>
              <a:t>Museums / art galleries</a:t>
            </a:r>
          </a:p>
          <a:p>
            <a:pPr algn="r" eaLnBrk="1" fontAlgn="t" hangingPunct="1">
              <a:lnSpc>
                <a:spcPts val="2450"/>
              </a:lnSpc>
            </a:pPr>
            <a:r>
              <a:rPr lang="en-GB" sz="1400" dirty="0"/>
              <a:t>Steam / heritage railways</a:t>
            </a:r>
          </a:p>
          <a:p>
            <a:pPr algn="r" eaLnBrk="1" fontAlgn="t" hangingPunct="1">
              <a:lnSpc>
                <a:spcPts val="2450"/>
              </a:lnSpc>
            </a:pPr>
            <a:r>
              <a:rPr lang="en-GB" sz="1400" dirty="0"/>
              <a:t>Visitor / heritage centres</a:t>
            </a:r>
          </a:p>
          <a:p>
            <a:pPr algn="r" eaLnBrk="1" fontAlgn="t" hangingPunct="1">
              <a:lnSpc>
                <a:spcPts val="2450"/>
              </a:lnSpc>
            </a:pPr>
            <a:r>
              <a:rPr lang="en-GB" sz="1400" dirty="0"/>
              <a:t>Wildlife attractions / zoos</a:t>
            </a:r>
          </a:p>
          <a:p>
            <a:pPr algn="r" eaLnBrk="1" fontAlgn="t" hangingPunct="1">
              <a:lnSpc>
                <a:spcPts val="2450"/>
              </a:lnSpc>
            </a:pPr>
            <a:r>
              <a:rPr lang="en-GB" sz="1400" dirty="0"/>
              <a:t>Workplaces</a:t>
            </a:r>
          </a:p>
          <a:p>
            <a:pPr algn="r" eaLnBrk="1" fontAlgn="t" hangingPunct="1">
              <a:lnSpc>
                <a:spcPts val="2450"/>
              </a:lnSpc>
            </a:pPr>
            <a:r>
              <a:rPr lang="en-GB" sz="1400" dirty="0"/>
              <a:t>Places of worship</a:t>
            </a:r>
          </a:p>
          <a:p>
            <a:pPr algn="r" eaLnBrk="1" fontAlgn="t" hangingPunct="1">
              <a:lnSpc>
                <a:spcPts val="2450"/>
              </a:lnSpc>
            </a:pPr>
            <a:r>
              <a:rPr lang="en-GB" sz="1400" dirty="0" smtClean="0"/>
              <a:t>Other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98293" y="1685289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All attractions</a:t>
            </a:r>
          </a:p>
          <a:p>
            <a:pPr algn="ctr"/>
            <a:r>
              <a:rPr lang="en-GB" sz="1200" b="1" dirty="0" smtClean="0"/>
              <a:t>average (+4%)</a:t>
            </a:r>
            <a:endParaRPr lang="en-GB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26512" y="1685289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2012/13 change</a:t>
            </a:r>
          </a:p>
          <a:p>
            <a:pPr algn="ctr"/>
            <a:r>
              <a:rPr lang="en-GB" sz="1200" b="1" dirty="0" smtClean="0"/>
              <a:t>(%)</a:t>
            </a:r>
            <a:endParaRPr lang="en-GB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17815" y="2146954"/>
            <a:ext cx="736986" cy="426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/>
              <a:t>+2</a:t>
            </a:r>
          </a:p>
          <a:p>
            <a:pPr algn="ctr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/>
              <a:t>+8</a:t>
            </a:r>
          </a:p>
          <a:p>
            <a:pPr algn="ctr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/>
              <a:t>+2</a:t>
            </a:r>
          </a:p>
          <a:p>
            <a:pPr algn="ctr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/>
              <a:t>+7</a:t>
            </a:r>
          </a:p>
          <a:p>
            <a:pPr algn="ctr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/>
              <a:t>+10</a:t>
            </a:r>
          </a:p>
          <a:p>
            <a:pPr algn="ctr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/>
              <a:t>+1</a:t>
            </a:r>
          </a:p>
          <a:p>
            <a:pPr algn="ctr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/>
              <a:t>+4</a:t>
            </a:r>
          </a:p>
          <a:p>
            <a:pPr algn="ctr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/>
              <a:t>+1</a:t>
            </a:r>
          </a:p>
          <a:p>
            <a:pPr algn="ctr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/>
              <a:t>+6</a:t>
            </a:r>
          </a:p>
          <a:p>
            <a:pPr algn="ctr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/>
              <a:t>+6</a:t>
            </a:r>
          </a:p>
          <a:p>
            <a:pPr algn="ctr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/>
              <a:t>+4</a:t>
            </a:r>
          </a:p>
          <a:p>
            <a:pPr algn="ctr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/>
              <a:t>+13</a:t>
            </a:r>
          </a:p>
          <a:p>
            <a:pPr algn="ctr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/>
              <a:t>+3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4517905" y="2280243"/>
            <a:ext cx="13783" cy="41268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733858" y="3155608"/>
            <a:ext cx="650367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723756" y="4136287"/>
            <a:ext cx="6513776" cy="19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747506" y="5052648"/>
            <a:ext cx="660216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747506" y="2493023"/>
            <a:ext cx="7093875" cy="39681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08167" y="908465"/>
            <a:ext cx="8640960" cy="1143000"/>
          </a:xfrm>
        </p:spPr>
        <p:txBody>
          <a:bodyPr/>
          <a:lstStyle/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Farm Attractions – A Success Story (1)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2013-14 Growth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469199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Source: Annual Survey of Visits to Visitor Attractions</a:t>
            </a: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643110"/>
              </p:ext>
            </p:extLst>
          </p:nvPr>
        </p:nvGraphicFramePr>
        <p:xfrm>
          <a:off x="366965" y="1757034"/>
          <a:ext cx="8221775" cy="493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7785" y="830831"/>
            <a:ext cx="8640960" cy="1143000"/>
          </a:xfrm>
        </p:spPr>
        <p:txBody>
          <a:bodyPr/>
          <a:lstStyle/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Farm Attractions – A Success Story (2)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Indexed Growth since 1989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469199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Source: Annual Survey of Visits to Visitor Attractions</a:t>
            </a: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08167" y="908465"/>
            <a:ext cx="8640960" cy="1143000"/>
          </a:xfrm>
        </p:spPr>
        <p:txBody>
          <a:bodyPr/>
          <a:lstStyle/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2013/14 Change in Marketing Expenditure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Money well spent?</a:t>
            </a:r>
            <a:endParaRPr lang="en-GB" sz="2000" dirty="0">
              <a:solidFill>
                <a:schemeClr val="tx1"/>
              </a:solidFill>
            </a:endParaRPr>
          </a:p>
        </p:txBody>
      </p:sp>
      <p:graphicFrame>
        <p:nvGraphicFramePr>
          <p:cNvPr id="13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275009"/>
              </p:ext>
            </p:extLst>
          </p:nvPr>
        </p:nvGraphicFramePr>
        <p:xfrm>
          <a:off x="5394327" y="2262067"/>
          <a:ext cx="3110046" cy="4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316865"/>
              </p:ext>
            </p:extLst>
          </p:nvPr>
        </p:nvGraphicFramePr>
        <p:xfrm>
          <a:off x="291734" y="2241245"/>
          <a:ext cx="3111311" cy="4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38424" y="2280617"/>
            <a:ext cx="21305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1200" dirty="0"/>
              <a:t>Country parks</a:t>
            </a:r>
          </a:p>
          <a:p>
            <a:pPr algn="ctr">
              <a:lnSpc>
                <a:spcPts val="2400"/>
              </a:lnSpc>
            </a:pPr>
            <a:r>
              <a:rPr lang="en-GB" sz="1200" dirty="0"/>
              <a:t>Farms</a:t>
            </a:r>
          </a:p>
          <a:p>
            <a:pPr algn="ctr">
              <a:lnSpc>
                <a:spcPts val="2400"/>
              </a:lnSpc>
            </a:pPr>
            <a:r>
              <a:rPr lang="en-GB" sz="1200" dirty="0"/>
              <a:t>Gardens</a:t>
            </a:r>
          </a:p>
          <a:p>
            <a:pPr algn="ctr">
              <a:lnSpc>
                <a:spcPts val="2400"/>
              </a:lnSpc>
            </a:pPr>
            <a:r>
              <a:rPr lang="en-GB" sz="1200" dirty="0"/>
              <a:t>Historic houses / castles</a:t>
            </a:r>
          </a:p>
          <a:p>
            <a:pPr algn="ctr">
              <a:lnSpc>
                <a:spcPts val="2400"/>
              </a:lnSpc>
            </a:pPr>
            <a:r>
              <a:rPr lang="en-GB" sz="1200" dirty="0"/>
              <a:t>Other historic </a:t>
            </a:r>
            <a:r>
              <a:rPr lang="en-GB" sz="1200" dirty="0" smtClean="0"/>
              <a:t>properties</a:t>
            </a:r>
            <a:endParaRPr lang="en-GB" sz="1200" dirty="0"/>
          </a:p>
          <a:p>
            <a:pPr algn="ctr">
              <a:lnSpc>
                <a:spcPts val="2400"/>
              </a:lnSpc>
            </a:pPr>
            <a:r>
              <a:rPr lang="en-GB" sz="1200" dirty="0"/>
              <a:t>Leisure / theme parks</a:t>
            </a:r>
          </a:p>
          <a:p>
            <a:pPr algn="ctr">
              <a:lnSpc>
                <a:spcPts val="2400"/>
              </a:lnSpc>
            </a:pPr>
            <a:r>
              <a:rPr lang="en-GB" sz="1200" dirty="0"/>
              <a:t>Museums / art galleries</a:t>
            </a:r>
          </a:p>
          <a:p>
            <a:pPr algn="ctr">
              <a:lnSpc>
                <a:spcPts val="2400"/>
              </a:lnSpc>
            </a:pPr>
            <a:r>
              <a:rPr lang="en-GB" sz="1200" dirty="0"/>
              <a:t>Steam / heritage railways</a:t>
            </a:r>
          </a:p>
          <a:p>
            <a:pPr algn="ctr">
              <a:lnSpc>
                <a:spcPts val="2400"/>
              </a:lnSpc>
            </a:pPr>
            <a:r>
              <a:rPr lang="en-GB" sz="1200" dirty="0"/>
              <a:t>Visitor / heritage centres</a:t>
            </a:r>
          </a:p>
          <a:p>
            <a:pPr algn="ctr">
              <a:lnSpc>
                <a:spcPts val="2400"/>
              </a:lnSpc>
            </a:pPr>
            <a:r>
              <a:rPr lang="en-GB" sz="1200" dirty="0"/>
              <a:t>Wildlife attractions / zoos</a:t>
            </a:r>
          </a:p>
          <a:p>
            <a:pPr algn="ctr">
              <a:lnSpc>
                <a:spcPts val="2400"/>
              </a:lnSpc>
            </a:pPr>
            <a:r>
              <a:rPr lang="en-GB" sz="1200" dirty="0"/>
              <a:t>Workplaces</a:t>
            </a:r>
          </a:p>
          <a:p>
            <a:pPr algn="ctr">
              <a:lnSpc>
                <a:spcPts val="2400"/>
              </a:lnSpc>
            </a:pPr>
            <a:r>
              <a:rPr lang="en-GB" sz="1200" dirty="0"/>
              <a:t>Places of worship</a:t>
            </a:r>
          </a:p>
          <a:p>
            <a:pPr algn="ctr">
              <a:lnSpc>
                <a:spcPts val="2400"/>
              </a:lnSpc>
            </a:pPr>
            <a:r>
              <a:rPr lang="en-GB" sz="1200" dirty="0"/>
              <a:t>Other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8809" y="1851688"/>
            <a:ext cx="15211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/>
              <a:t>% down</a:t>
            </a:r>
            <a:endParaRPr lang="en-GB" sz="1050" b="1" dirty="0"/>
          </a:p>
          <a:p>
            <a:pPr algn="ctr"/>
            <a:r>
              <a:rPr lang="en-GB" sz="1050" b="1" dirty="0" smtClean="0"/>
              <a:t>(All attractions 11%)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9000" y="1865119"/>
            <a:ext cx="200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/>
              <a:t>% up</a:t>
            </a:r>
          </a:p>
          <a:p>
            <a:pPr algn="ctr"/>
            <a:r>
              <a:rPr lang="en-GB" sz="1050" b="1" dirty="0" smtClean="0"/>
              <a:t>(All attractions 18%)</a:t>
            </a:r>
            <a:endParaRPr lang="en-GB" sz="1050" b="1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6549481" y="2373541"/>
            <a:ext cx="1" cy="40141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2649363" y="2354725"/>
            <a:ext cx="1" cy="39452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79894" y="3304792"/>
            <a:ext cx="701327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879894" y="4199064"/>
            <a:ext cx="701327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879894" y="5090458"/>
            <a:ext cx="701327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747506" y="2682777"/>
            <a:ext cx="7093875" cy="3019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6469199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Source: Annual Survey of Visits to Visitor Attractions</a:t>
            </a: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8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96" y="2749022"/>
            <a:ext cx="3232417" cy="15859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Understanding Trends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The Changing Domestic Consumer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 flipH="1">
            <a:off x="3347866" y="7"/>
            <a:ext cx="5796136" cy="54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824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83703252"/>
              </p:ext>
            </p:extLst>
          </p:nvPr>
        </p:nvGraphicFramePr>
        <p:xfrm>
          <a:off x="219078" y="1692275"/>
          <a:ext cx="2781299" cy="457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8150" y="942980"/>
            <a:ext cx="8229600" cy="5508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The changing domestic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 holiday in England – 2006 - 2015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5003" y="5369358"/>
            <a:ext cx="541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-2.6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1388" y="6516712"/>
            <a:ext cx="3672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Source: GBTS</a:t>
            </a: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The Market Context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 flipH="1">
            <a:off x="3347866" y="7"/>
            <a:ext cx="5796136" cy="54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70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566404"/>
              </p:ext>
            </p:extLst>
          </p:nvPr>
        </p:nvGraphicFramePr>
        <p:xfrm>
          <a:off x="658504" y="2063339"/>
          <a:ext cx="4162425" cy="442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6759" y="955083"/>
            <a:ext cx="8603325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GB" sz="2000" kern="0" dirty="0" smtClean="0">
                <a:solidFill>
                  <a:srgbClr val="000000"/>
                </a:solidFill>
              </a:rPr>
              <a:t>NB: “discretionary thrift” is a habit that’s likely to stay with us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5173" y="3128672"/>
            <a:ext cx="3744870" cy="203132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i="1" dirty="0">
                <a:solidFill>
                  <a:srgbClr val="000000"/>
                </a:solidFill>
              </a:rPr>
              <a:t>“This is habit forming, rather than just a blip. For younger people, a significant proportion of their life has been spent in this climate - it’s seen as weird to pay over the odds”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Gavin Flynn, Senior VP, IHG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388" y="6516712"/>
            <a:ext cx="3672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Source: Trajectory / VE Trends Research</a:t>
            </a: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0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98559722"/>
              </p:ext>
            </p:extLst>
          </p:nvPr>
        </p:nvGraphicFramePr>
        <p:xfrm>
          <a:off x="586854" y="5373216"/>
          <a:ext cx="794558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44302" y="4100314"/>
          <a:ext cx="820891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98164982"/>
              </p:ext>
            </p:extLst>
          </p:nvPr>
        </p:nvGraphicFramePr>
        <p:xfrm>
          <a:off x="573206" y="2952378"/>
          <a:ext cx="795923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516310" y="1603276"/>
          <a:ext cx="784887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04" y="848204"/>
            <a:ext cx="8603325" cy="1143000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…and the recession hasn’t just brought about a change in the amount people spent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5657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09388250"/>
              </p:ext>
            </p:extLst>
          </p:nvPr>
        </p:nvGraphicFramePr>
        <p:xfrm>
          <a:off x="219078" y="1692275"/>
          <a:ext cx="2781299" cy="457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21445149"/>
              </p:ext>
            </p:extLst>
          </p:nvPr>
        </p:nvGraphicFramePr>
        <p:xfrm>
          <a:off x="3105163" y="1682749"/>
          <a:ext cx="2705099" cy="457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5003" y="5369358"/>
            <a:ext cx="541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-2.6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388" y="6516712"/>
            <a:ext cx="3672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Source: GBTS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150" y="942980"/>
            <a:ext cx="8229600" cy="5508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The changing domestic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 holiday in England – 2006 - 2015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90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00942" y="6391988"/>
            <a:ext cx="3342904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Source: ONS Population prospects</a:t>
            </a:r>
            <a:endParaRPr lang="en-GB" sz="1100" dirty="0">
              <a:solidFill>
                <a:srgbClr val="000000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67544" y="2174996"/>
            <a:ext cx="8136904" cy="4032451"/>
            <a:chOff x="395536" y="1124744"/>
            <a:chExt cx="8136904" cy="4032448"/>
          </a:xfrm>
        </p:grpSpPr>
        <p:grpSp>
          <p:nvGrpSpPr>
            <p:cNvPr id="6" name="Group 46"/>
            <p:cNvGrpSpPr/>
            <p:nvPr/>
          </p:nvGrpSpPr>
          <p:grpSpPr>
            <a:xfrm>
              <a:off x="395536" y="1124744"/>
              <a:ext cx="4680520" cy="4021486"/>
              <a:chOff x="1547664" y="1124744"/>
              <a:chExt cx="4680520" cy="4021486"/>
            </a:xfrm>
          </p:grpSpPr>
          <p:grpSp>
            <p:nvGrpSpPr>
              <p:cNvPr id="7" name="Group 28"/>
              <p:cNvGrpSpPr/>
              <p:nvPr/>
            </p:nvGrpSpPr>
            <p:grpSpPr>
              <a:xfrm>
                <a:off x="1547664" y="3933056"/>
                <a:ext cx="4680520" cy="493094"/>
                <a:chOff x="1547664" y="1741387"/>
                <a:chExt cx="4680520" cy="493094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1547664" y="1772816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65-79s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067944" y="1741387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+11.2%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31"/>
              <p:cNvGrpSpPr/>
              <p:nvPr/>
            </p:nvGrpSpPr>
            <p:grpSpPr>
              <a:xfrm>
                <a:off x="1547664" y="4653136"/>
                <a:ext cx="4680520" cy="493094"/>
                <a:chOff x="1547664" y="1741387"/>
                <a:chExt cx="4680520" cy="493094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547664" y="1772816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80+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067944" y="1741387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+19.2%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" name="Group 34"/>
              <p:cNvGrpSpPr/>
              <p:nvPr/>
            </p:nvGrpSpPr>
            <p:grpSpPr>
              <a:xfrm>
                <a:off x="1547664" y="1124744"/>
                <a:ext cx="4680520" cy="470198"/>
                <a:chOff x="1547664" y="1764283"/>
                <a:chExt cx="4680520" cy="470198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1547664" y="1772816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Under 18s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067944" y="1764283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+10%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" name="Group 37"/>
              <p:cNvGrpSpPr/>
              <p:nvPr/>
            </p:nvGrpSpPr>
            <p:grpSpPr>
              <a:xfrm>
                <a:off x="1547664" y="1862069"/>
                <a:ext cx="4680520" cy="470376"/>
                <a:chOff x="1547664" y="1772817"/>
                <a:chExt cx="4680520" cy="470376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1547664" y="1772817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18-34s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067944" y="1781528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+1.2%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" name="Group 40"/>
              <p:cNvGrpSpPr/>
              <p:nvPr/>
            </p:nvGrpSpPr>
            <p:grpSpPr>
              <a:xfrm>
                <a:off x="1547664" y="2510141"/>
                <a:ext cx="4680520" cy="493094"/>
                <a:chOff x="1547664" y="1741387"/>
                <a:chExt cx="4680520" cy="493094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1547664" y="1772816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35-49s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067944" y="1741387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-3.4%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43"/>
              <p:cNvGrpSpPr/>
              <p:nvPr/>
            </p:nvGrpSpPr>
            <p:grpSpPr>
              <a:xfrm>
                <a:off x="1547664" y="3262088"/>
                <a:ext cx="4680520" cy="493094"/>
                <a:chOff x="1547664" y="1741387"/>
                <a:chExt cx="4680520" cy="493094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1547664" y="1772816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50-64s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067944" y="1741387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+10.5%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" name="Right Brace 7"/>
            <p:cNvSpPr/>
            <p:nvPr/>
          </p:nvSpPr>
          <p:spPr>
            <a:xfrm>
              <a:off x="4283968" y="1196752"/>
              <a:ext cx="216024" cy="115212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>
              <a:off x="4283968" y="3284984"/>
              <a:ext cx="216024" cy="187220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</a:endParaRP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4283968" y="2492896"/>
              <a:ext cx="216024" cy="5760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4008" y="1547500"/>
              <a:ext cx="3888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 smtClean="0">
                  <a:solidFill>
                    <a:srgbClr val="EE3524"/>
                  </a:solidFill>
                </a:rPr>
                <a:t>More younger people</a:t>
              </a:r>
              <a:endParaRPr lang="en-GB" sz="2000" b="1" dirty="0">
                <a:solidFill>
                  <a:srgbClr val="EE352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4008" y="3524350"/>
              <a:ext cx="3888432" cy="132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 smtClean="0">
                  <a:solidFill>
                    <a:srgbClr val="EE3524"/>
                  </a:solidFill>
                </a:rPr>
                <a:t>More older people (NB – baby boomers are now retiring – a different </a:t>
              </a:r>
              <a:r>
                <a:rPr lang="en-GB" sz="2000" b="1" dirty="0" err="1" smtClean="0">
                  <a:solidFill>
                    <a:srgbClr val="EE3524"/>
                  </a:solidFill>
                </a:rPr>
                <a:t>mindset</a:t>
              </a:r>
              <a:r>
                <a:rPr lang="en-GB" sz="2000" b="1" dirty="0">
                  <a:solidFill>
                    <a:srgbClr val="EE3524"/>
                  </a:solidFill>
                </a:rPr>
                <a:t> </a:t>
              </a:r>
              <a:r>
                <a:rPr lang="en-GB" sz="2000" b="1" dirty="0" smtClean="0">
                  <a:solidFill>
                    <a:srgbClr val="EE3524"/>
                  </a:solidFill>
                </a:rPr>
                <a:t>than previous generations!)</a:t>
              </a:r>
              <a:endParaRPr lang="en-GB" sz="2000" b="1" dirty="0">
                <a:solidFill>
                  <a:srgbClr val="EE3524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0" y="2557742"/>
              <a:ext cx="3888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 smtClean="0">
                  <a:solidFill>
                    <a:srgbClr val="EE3524"/>
                  </a:solidFill>
                </a:rPr>
                <a:t>Fewer ‘squeezed middle’</a:t>
              </a:r>
              <a:endParaRPr lang="en-GB" sz="2000" b="1" dirty="0">
                <a:solidFill>
                  <a:srgbClr val="EE3524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50703" y="1761093"/>
            <a:ext cx="420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u="sng" dirty="0" smtClean="0">
                <a:solidFill>
                  <a:srgbClr val="000000"/>
                </a:solidFill>
              </a:rPr>
              <a:t>UK population change 2013-2020</a:t>
            </a:r>
            <a:endParaRPr lang="en-GB" sz="2000" b="1" u="sng" dirty="0">
              <a:solidFill>
                <a:srgbClr val="000000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866785"/>
            <a:ext cx="8229600" cy="550863"/>
          </a:xfrm>
        </p:spPr>
        <p:txBody>
          <a:bodyPr/>
          <a:lstStyle/>
          <a:p>
            <a:pPr algn="l"/>
            <a:r>
              <a:rPr lang="en-GB" sz="2400" dirty="0" smtClean="0"/>
              <a:t>The population is becoming older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13764" y="2161204"/>
            <a:ext cx="8704613" cy="2151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00942" y="6391988"/>
            <a:ext cx="3342904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Source: ONS Population prospects</a:t>
            </a:r>
            <a:endParaRPr lang="en-GB" sz="1100" dirty="0">
              <a:solidFill>
                <a:srgbClr val="000000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67544" y="2174996"/>
            <a:ext cx="8136904" cy="4032451"/>
            <a:chOff x="395536" y="1124744"/>
            <a:chExt cx="8136904" cy="4032448"/>
          </a:xfrm>
        </p:grpSpPr>
        <p:grpSp>
          <p:nvGrpSpPr>
            <p:cNvPr id="6" name="Group 46"/>
            <p:cNvGrpSpPr/>
            <p:nvPr/>
          </p:nvGrpSpPr>
          <p:grpSpPr>
            <a:xfrm>
              <a:off x="395536" y="1124744"/>
              <a:ext cx="4680520" cy="4021486"/>
              <a:chOff x="1547664" y="1124744"/>
              <a:chExt cx="4680520" cy="4021486"/>
            </a:xfrm>
          </p:grpSpPr>
          <p:grpSp>
            <p:nvGrpSpPr>
              <p:cNvPr id="7" name="Group 28"/>
              <p:cNvGrpSpPr/>
              <p:nvPr/>
            </p:nvGrpSpPr>
            <p:grpSpPr>
              <a:xfrm>
                <a:off x="1547664" y="3933056"/>
                <a:ext cx="4680520" cy="493094"/>
                <a:chOff x="1547664" y="1741387"/>
                <a:chExt cx="4680520" cy="493094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1547664" y="1772816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65-79s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067944" y="1741387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+11.2%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31"/>
              <p:cNvGrpSpPr/>
              <p:nvPr/>
            </p:nvGrpSpPr>
            <p:grpSpPr>
              <a:xfrm>
                <a:off x="1547664" y="4653136"/>
                <a:ext cx="4680520" cy="493094"/>
                <a:chOff x="1547664" y="1741387"/>
                <a:chExt cx="4680520" cy="493094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547664" y="1772816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80+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067944" y="1741387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+19.2%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" name="Group 34"/>
              <p:cNvGrpSpPr/>
              <p:nvPr/>
            </p:nvGrpSpPr>
            <p:grpSpPr>
              <a:xfrm>
                <a:off x="1547664" y="1124744"/>
                <a:ext cx="4680520" cy="470198"/>
                <a:chOff x="1547664" y="1764283"/>
                <a:chExt cx="4680520" cy="470198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1547664" y="1772816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Under 18s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067944" y="1764283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+10%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" name="Group 37"/>
              <p:cNvGrpSpPr/>
              <p:nvPr/>
            </p:nvGrpSpPr>
            <p:grpSpPr>
              <a:xfrm>
                <a:off x="1547664" y="1862069"/>
                <a:ext cx="4680520" cy="470376"/>
                <a:chOff x="1547664" y="1772817"/>
                <a:chExt cx="4680520" cy="470376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1547664" y="1772817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18-34s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067944" y="1781528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+1.2%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" name="Group 40"/>
              <p:cNvGrpSpPr/>
              <p:nvPr/>
            </p:nvGrpSpPr>
            <p:grpSpPr>
              <a:xfrm>
                <a:off x="1547664" y="2510141"/>
                <a:ext cx="4680520" cy="493094"/>
                <a:chOff x="1547664" y="1741387"/>
                <a:chExt cx="4680520" cy="493094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1547664" y="1772816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35-49s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067944" y="1741387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-3.4%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43"/>
              <p:cNvGrpSpPr/>
              <p:nvPr/>
            </p:nvGrpSpPr>
            <p:grpSpPr>
              <a:xfrm>
                <a:off x="1547664" y="3262088"/>
                <a:ext cx="4680520" cy="493094"/>
                <a:chOff x="1547664" y="1741387"/>
                <a:chExt cx="4680520" cy="493094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1547664" y="1772816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50-64s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067944" y="1741387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+10.5%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" name="Right Brace 7"/>
            <p:cNvSpPr/>
            <p:nvPr/>
          </p:nvSpPr>
          <p:spPr>
            <a:xfrm>
              <a:off x="4283968" y="1196752"/>
              <a:ext cx="216024" cy="115212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>
              <a:off x="4283968" y="3284984"/>
              <a:ext cx="216024" cy="187220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</a:endParaRP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4283968" y="2492896"/>
              <a:ext cx="216024" cy="5760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4008" y="1547500"/>
              <a:ext cx="3888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 smtClean="0">
                  <a:solidFill>
                    <a:srgbClr val="EE3524"/>
                  </a:solidFill>
                </a:rPr>
                <a:t>More younger people</a:t>
              </a:r>
              <a:endParaRPr lang="en-GB" sz="2000" b="1" dirty="0">
                <a:solidFill>
                  <a:srgbClr val="EE352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4008" y="3524350"/>
              <a:ext cx="3888432" cy="132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 smtClean="0">
                  <a:solidFill>
                    <a:srgbClr val="EE3524"/>
                  </a:solidFill>
                </a:rPr>
                <a:t>More older people (NB – baby boomers are now retiring – a different </a:t>
              </a:r>
              <a:r>
                <a:rPr lang="en-GB" sz="2000" b="1" dirty="0" err="1" smtClean="0">
                  <a:solidFill>
                    <a:srgbClr val="EE3524"/>
                  </a:solidFill>
                </a:rPr>
                <a:t>mindset</a:t>
              </a:r>
              <a:r>
                <a:rPr lang="en-GB" sz="2000" b="1" dirty="0">
                  <a:solidFill>
                    <a:srgbClr val="EE3524"/>
                  </a:solidFill>
                </a:rPr>
                <a:t> </a:t>
              </a:r>
              <a:r>
                <a:rPr lang="en-GB" sz="2000" b="1" dirty="0" smtClean="0">
                  <a:solidFill>
                    <a:srgbClr val="EE3524"/>
                  </a:solidFill>
                </a:rPr>
                <a:t>than previous generations!)</a:t>
              </a:r>
              <a:endParaRPr lang="en-GB" sz="2000" b="1" dirty="0">
                <a:solidFill>
                  <a:srgbClr val="EE3524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0" y="2557742"/>
              <a:ext cx="3888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 smtClean="0">
                  <a:solidFill>
                    <a:srgbClr val="EE3524"/>
                  </a:solidFill>
                </a:rPr>
                <a:t>Fewer ‘squeezed middle’</a:t>
              </a:r>
              <a:endParaRPr lang="en-GB" sz="2000" b="1" dirty="0">
                <a:solidFill>
                  <a:srgbClr val="EE3524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50703" y="1761093"/>
            <a:ext cx="420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u="sng" dirty="0" smtClean="0">
                <a:solidFill>
                  <a:srgbClr val="000000"/>
                </a:solidFill>
              </a:rPr>
              <a:t>UK population change 2013-2020</a:t>
            </a:r>
            <a:endParaRPr lang="en-GB" sz="2000" b="1" u="sng" dirty="0">
              <a:solidFill>
                <a:srgbClr val="000000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866785"/>
            <a:ext cx="8229600" cy="550863"/>
          </a:xfrm>
        </p:spPr>
        <p:txBody>
          <a:bodyPr/>
          <a:lstStyle/>
          <a:p>
            <a:pPr algn="l"/>
            <a:r>
              <a:rPr lang="en-GB" sz="2400" dirty="0" smtClean="0"/>
              <a:t>...though the current baby boom will also have an impact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213764" y="3543157"/>
            <a:ext cx="8704613" cy="7691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00942" y="6391988"/>
            <a:ext cx="3342904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Source: ONS Population prospects</a:t>
            </a:r>
            <a:endParaRPr lang="en-GB" sz="1100" dirty="0">
              <a:solidFill>
                <a:srgbClr val="000000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67544" y="2174996"/>
            <a:ext cx="8136904" cy="4032451"/>
            <a:chOff x="395536" y="1124744"/>
            <a:chExt cx="8136904" cy="4032448"/>
          </a:xfrm>
        </p:grpSpPr>
        <p:grpSp>
          <p:nvGrpSpPr>
            <p:cNvPr id="6" name="Group 46"/>
            <p:cNvGrpSpPr/>
            <p:nvPr/>
          </p:nvGrpSpPr>
          <p:grpSpPr>
            <a:xfrm>
              <a:off x="395536" y="1124744"/>
              <a:ext cx="4680520" cy="4021486"/>
              <a:chOff x="1547664" y="1124744"/>
              <a:chExt cx="4680520" cy="4021486"/>
            </a:xfrm>
          </p:grpSpPr>
          <p:grpSp>
            <p:nvGrpSpPr>
              <p:cNvPr id="7" name="Group 28"/>
              <p:cNvGrpSpPr/>
              <p:nvPr/>
            </p:nvGrpSpPr>
            <p:grpSpPr>
              <a:xfrm>
                <a:off x="1547664" y="3933056"/>
                <a:ext cx="4680520" cy="493094"/>
                <a:chOff x="1547664" y="1741387"/>
                <a:chExt cx="4680520" cy="493094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1547664" y="1772816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65-79s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067944" y="1741387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+11.2%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31"/>
              <p:cNvGrpSpPr/>
              <p:nvPr/>
            </p:nvGrpSpPr>
            <p:grpSpPr>
              <a:xfrm>
                <a:off x="1547664" y="4653136"/>
                <a:ext cx="4680520" cy="493094"/>
                <a:chOff x="1547664" y="1741387"/>
                <a:chExt cx="4680520" cy="493094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547664" y="1772816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80+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067944" y="1741387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+19.2%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" name="Group 34"/>
              <p:cNvGrpSpPr/>
              <p:nvPr/>
            </p:nvGrpSpPr>
            <p:grpSpPr>
              <a:xfrm>
                <a:off x="1547664" y="1124744"/>
                <a:ext cx="4680520" cy="470198"/>
                <a:chOff x="1547664" y="1764283"/>
                <a:chExt cx="4680520" cy="470198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1547664" y="1772816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Under 18s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067944" y="1764283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+10%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" name="Group 37"/>
              <p:cNvGrpSpPr/>
              <p:nvPr/>
            </p:nvGrpSpPr>
            <p:grpSpPr>
              <a:xfrm>
                <a:off x="1547664" y="1862069"/>
                <a:ext cx="4680520" cy="470376"/>
                <a:chOff x="1547664" y="1772817"/>
                <a:chExt cx="4680520" cy="470376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1547664" y="1772817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18-34s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067944" y="1781528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+1.2%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" name="Group 40"/>
              <p:cNvGrpSpPr/>
              <p:nvPr/>
            </p:nvGrpSpPr>
            <p:grpSpPr>
              <a:xfrm>
                <a:off x="1547664" y="2510141"/>
                <a:ext cx="4680520" cy="493094"/>
                <a:chOff x="1547664" y="1741387"/>
                <a:chExt cx="4680520" cy="493094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1547664" y="1772816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35-49s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067944" y="1741387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-3.4%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43"/>
              <p:cNvGrpSpPr/>
              <p:nvPr/>
            </p:nvGrpSpPr>
            <p:grpSpPr>
              <a:xfrm>
                <a:off x="1547664" y="3262088"/>
                <a:ext cx="4680520" cy="493094"/>
                <a:chOff x="1547664" y="1741387"/>
                <a:chExt cx="4680520" cy="493094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1547664" y="1772816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50-64s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067944" y="1741387"/>
                  <a:ext cx="216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dirty="0" smtClean="0">
                      <a:solidFill>
                        <a:srgbClr val="000000"/>
                      </a:solidFill>
                    </a:rPr>
                    <a:t>+10.5%</a:t>
                  </a:r>
                  <a:endParaRPr lang="en-GB" sz="24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" name="Right Brace 7"/>
            <p:cNvSpPr/>
            <p:nvPr/>
          </p:nvSpPr>
          <p:spPr>
            <a:xfrm>
              <a:off x="4283968" y="1196752"/>
              <a:ext cx="216024" cy="115212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>
              <a:off x="4283968" y="3284984"/>
              <a:ext cx="216024" cy="187220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</a:endParaRP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4283968" y="2492896"/>
              <a:ext cx="216024" cy="5760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4008" y="1547500"/>
              <a:ext cx="3888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 smtClean="0">
                  <a:solidFill>
                    <a:srgbClr val="EE3524"/>
                  </a:solidFill>
                </a:rPr>
                <a:t>More younger people</a:t>
              </a:r>
              <a:endParaRPr lang="en-GB" sz="2000" b="1" dirty="0">
                <a:solidFill>
                  <a:srgbClr val="EE352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4008" y="3524350"/>
              <a:ext cx="3888432" cy="132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 smtClean="0">
                  <a:solidFill>
                    <a:srgbClr val="EE3524"/>
                  </a:solidFill>
                </a:rPr>
                <a:t>More older people (NB – baby boomers are now retiring – a different </a:t>
              </a:r>
              <a:r>
                <a:rPr lang="en-GB" sz="2000" b="1" dirty="0" err="1" smtClean="0">
                  <a:solidFill>
                    <a:srgbClr val="EE3524"/>
                  </a:solidFill>
                </a:rPr>
                <a:t>mindset</a:t>
              </a:r>
              <a:r>
                <a:rPr lang="en-GB" sz="2000" b="1" dirty="0">
                  <a:solidFill>
                    <a:srgbClr val="EE3524"/>
                  </a:solidFill>
                </a:rPr>
                <a:t> </a:t>
              </a:r>
              <a:r>
                <a:rPr lang="en-GB" sz="2000" b="1" dirty="0" smtClean="0">
                  <a:solidFill>
                    <a:srgbClr val="EE3524"/>
                  </a:solidFill>
                </a:rPr>
                <a:t>than previous generations!)</a:t>
              </a:r>
              <a:endParaRPr lang="en-GB" sz="2000" b="1" dirty="0">
                <a:solidFill>
                  <a:srgbClr val="EE3524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0" y="2557742"/>
              <a:ext cx="3888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 smtClean="0">
                  <a:solidFill>
                    <a:srgbClr val="EE3524"/>
                  </a:solidFill>
                </a:rPr>
                <a:t>Fewer ‘squeezed middle’</a:t>
              </a:r>
              <a:endParaRPr lang="en-GB" sz="2000" b="1" dirty="0">
                <a:solidFill>
                  <a:srgbClr val="EE3524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50703" y="1761093"/>
            <a:ext cx="420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u="sng" dirty="0" smtClean="0">
                <a:solidFill>
                  <a:srgbClr val="000000"/>
                </a:solidFill>
              </a:rPr>
              <a:t>UK population change 2013-2020</a:t>
            </a:r>
            <a:endParaRPr lang="en-GB" sz="2000" b="1" u="sng" dirty="0">
              <a:solidFill>
                <a:srgbClr val="000000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866785"/>
            <a:ext cx="8229600" cy="550863"/>
          </a:xfrm>
        </p:spPr>
        <p:txBody>
          <a:bodyPr/>
          <a:lstStyle/>
          <a:p>
            <a:pPr algn="l"/>
            <a:r>
              <a:rPr lang="en-GB" sz="2400" dirty="0" smtClean="0"/>
              <a:t>...piling pressure on the squeezed middle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73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95" y="1825230"/>
            <a:ext cx="5804677" cy="360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5805018" y="2701923"/>
            <a:ext cx="2801568" cy="3767921"/>
            <a:chOff x="309880" y="1268760"/>
            <a:chExt cx="3482866" cy="4684221"/>
          </a:xfrm>
        </p:grpSpPr>
        <p:pic>
          <p:nvPicPr>
            <p:cNvPr id="6" name="Picture 2" descr="http://cdn.buzznet.com/media-cdn/jj1/headlines/2011/08/elton-john-david-furnish-st-tropez-with-baby-zachar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80" y="3552663"/>
              <a:ext cx="2400318" cy="24003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photos.peacefmonline.com/photos/news/201201/433690090_993540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878" y="3545632"/>
              <a:ext cx="1422868" cy="24003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www.glamorati.com/celebrity/wp-content/uploads/2008/04/bruce-willis-demi-moore-kids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268760"/>
              <a:ext cx="3469218" cy="230425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66785"/>
            <a:ext cx="8229600" cy="550863"/>
          </a:xfrm>
        </p:spPr>
        <p:txBody>
          <a:bodyPr/>
          <a:lstStyle/>
          <a:p>
            <a:pPr algn="l"/>
            <a:r>
              <a:rPr lang="en-GB" sz="2400" dirty="0" smtClean="0"/>
              <a:t>And remember…families aren’t what they were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53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74710247"/>
              </p:ext>
            </p:extLst>
          </p:nvPr>
        </p:nvGraphicFramePr>
        <p:xfrm>
          <a:off x="219078" y="1692275"/>
          <a:ext cx="2781299" cy="457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63393561"/>
              </p:ext>
            </p:extLst>
          </p:nvPr>
        </p:nvGraphicFramePr>
        <p:xfrm>
          <a:off x="3105163" y="1682749"/>
          <a:ext cx="2705099" cy="457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17453035"/>
              </p:ext>
            </p:extLst>
          </p:nvPr>
        </p:nvGraphicFramePr>
        <p:xfrm>
          <a:off x="5905514" y="1682749"/>
          <a:ext cx="2705099" cy="457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5003" y="5369358"/>
            <a:ext cx="541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-2.6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388" y="6516712"/>
            <a:ext cx="3672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Source: GBTS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8150" y="942980"/>
            <a:ext cx="8229600" cy="5508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The changing domestic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 holiday in England – 2006 - 2015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36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096809"/>
              </p:ext>
            </p:extLst>
          </p:nvPr>
        </p:nvGraphicFramePr>
        <p:xfrm>
          <a:off x="193729" y="1722979"/>
          <a:ext cx="8588327" cy="485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8150" y="942980"/>
            <a:ext cx="8229600" cy="550863"/>
          </a:xfrm>
        </p:spPr>
        <p:txBody>
          <a:bodyPr/>
          <a:lstStyle/>
          <a:p>
            <a:pPr algn="l"/>
            <a:r>
              <a:rPr lang="en-GB" sz="2400" dirty="0" smtClean="0"/>
              <a:t>Holiday trips are generally getting shorter </a:t>
            </a:r>
            <a:endParaRPr lang="en-GB" sz="2400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650999" y="2961258"/>
            <a:ext cx="2120739" cy="856849"/>
          </a:xfrm>
          <a:prstGeom prst="wedgeRoundRectCallout">
            <a:avLst>
              <a:gd name="adj1" fmla="val -41303"/>
              <a:gd name="adj2" fmla="val 77220"/>
              <a:gd name="adj3" fmla="val 16667"/>
            </a:avLst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i="1" dirty="0">
                <a:solidFill>
                  <a:srgbClr val="000000"/>
                </a:solidFill>
              </a:rPr>
              <a:t>“It doesn’t feel right spending too much on holiday just now”</a:t>
            </a:r>
            <a:endParaRPr lang="en-GB" sz="1600" i="1" dirty="0" smtClean="0">
              <a:solidFill>
                <a:srgbClr val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084113" y="4866364"/>
            <a:ext cx="4569434" cy="830997"/>
          </a:xfrm>
          <a:prstGeom prst="wedgeRoundRectCallout">
            <a:avLst>
              <a:gd name="adj1" fmla="val -38442"/>
              <a:gd name="adj2" fmla="val 90756"/>
              <a:gd name="adj3" fmla="val 16667"/>
            </a:avLst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1800" i="1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1547" y="486636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i="1" dirty="0" smtClean="0">
                <a:solidFill>
                  <a:srgbClr val="000000"/>
                </a:solidFill>
              </a:rPr>
              <a:t>It means </a:t>
            </a:r>
            <a:r>
              <a:rPr lang="en-GB" sz="1600" i="1" dirty="0">
                <a:solidFill>
                  <a:srgbClr val="000000"/>
                </a:solidFill>
              </a:rPr>
              <a:t>we can make most of a long weekend </a:t>
            </a:r>
            <a:r>
              <a:rPr lang="en-GB" sz="1600" i="1" dirty="0" smtClean="0">
                <a:solidFill>
                  <a:srgbClr val="000000"/>
                </a:solidFill>
              </a:rPr>
              <a:t>…and </a:t>
            </a:r>
            <a:r>
              <a:rPr lang="en-GB" sz="1600" i="1" dirty="0">
                <a:solidFill>
                  <a:srgbClr val="000000"/>
                </a:solidFill>
              </a:rPr>
              <a:t>means we can have more short holidays rather than longer ones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3672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Source: GBTS</a:t>
            </a: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902226"/>
            <a:ext cx="9144000" cy="550863"/>
          </a:xfrm>
        </p:spPr>
        <p:txBody>
          <a:bodyPr/>
          <a:lstStyle/>
          <a:p>
            <a:pPr algn="l"/>
            <a:r>
              <a:rPr lang="en-GB" sz="2400" dirty="0" smtClean="0"/>
              <a:t>Last minute bookings make it hard for businesses to plan ahead – but offer opportunities to capture spontaneous trip takers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" y="6592230"/>
            <a:ext cx="5049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00000"/>
                </a:solidFill>
              </a:rPr>
              <a:t>Source: GBTS: All holidays with firm booking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100" dirty="0">
              <a:solidFill>
                <a:srgbClr val="00000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91758651"/>
              </p:ext>
            </p:extLst>
          </p:nvPr>
        </p:nvGraphicFramePr>
        <p:xfrm>
          <a:off x="513906" y="1981021"/>
          <a:ext cx="7822019" cy="461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11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0933177"/>
              </p:ext>
            </p:extLst>
          </p:nvPr>
        </p:nvGraphicFramePr>
        <p:xfrm>
          <a:off x="300297" y="1744805"/>
          <a:ext cx="8624628" cy="480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192932" y="699520"/>
            <a:ext cx="9784800" cy="1137649"/>
          </a:xfrm>
          <a:prstGeom prst="rect">
            <a:avLst/>
          </a:prstGeom>
        </p:spPr>
        <p:txBody>
          <a:bodyPr vert="horz" lIns="0" tIns="234900" rIns="0" bIns="0" rtlCol="0" anchor="t">
            <a:noAutofit/>
          </a:bodyPr>
          <a:lstStyle>
            <a:lvl1pPr algn="l" defTabSz="10287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>
                <a:latin typeface="Verdana"/>
              </a:rPr>
              <a:t>From inflation to deflation</a:t>
            </a:r>
            <a:endParaRPr lang="en-GB" dirty="0">
              <a:latin typeface="Verdana"/>
            </a:endParaRPr>
          </a:p>
        </p:txBody>
      </p:sp>
      <p:sp>
        <p:nvSpPr>
          <p:cNvPr id="8" name="Content Placeholder 11"/>
          <p:cNvSpPr txBox="1">
            <a:spLocks/>
          </p:cNvSpPr>
          <p:nvPr/>
        </p:nvSpPr>
        <p:spPr>
          <a:xfrm>
            <a:off x="192932" y="1163285"/>
            <a:ext cx="9784801" cy="1138215"/>
          </a:xfrm>
          <a:prstGeom prst="rect">
            <a:avLst/>
          </a:prstGeom>
        </p:spPr>
        <p:txBody>
          <a:bodyPr vert="horz" lIns="0" tIns="238950" rIns="0" bIns="0" rtlCol="0">
            <a:noAutofit/>
          </a:bodyPr>
          <a:lstStyle>
            <a:lvl1pPr marL="0" indent="0" algn="l" defTabSz="10287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18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1028700" rtl="0" eaLnBrk="1" latinLnBrk="0" hangingPunct="1">
              <a:spcBef>
                <a:spcPts val="0"/>
              </a:spcBef>
              <a:buFont typeface="Arial" pitchFamily="34" charset="0"/>
              <a:buNone/>
              <a:defRPr sz="18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76213" indent="-176213" algn="l" defTabSz="1028700" rtl="0" eaLnBrk="1" latinLnBrk="0" hangingPunct="1">
              <a:spcBef>
                <a:spcPts val="600"/>
              </a:spcBef>
              <a:buFont typeface="Wingdings" pitchFamily="2" charset="2"/>
              <a:buChar char="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40000" indent="-216000" algn="l" defTabSz="1028700" rtl="0" eaLnBrk="1" latinLnBrk="0" hangingPunct="1">
              <a:spcBef>
                <a:spcPts val="600"/>
              </a:spcBef>
              <a:buFont typeface="Wingdings" pitchFamily="2" charset="2"/>
              <a:buChar char="n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55465" indent="-216000" algn="l" defTabSz="1028700" rtl="0" eaLnBrk="1" latinLnBrk="0" hangingPunct="1">
              <a:spcBef>
                <a:spcPts val="600"/>
              </a:spcBef>
              <a:buFont typeface="Wingdings" pitchFamily="2" charset="2"/>
              <a:buChar char="n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 smtClean="0">
                <a:latin typeface="Verdana"/>
              </a:rPr>
              <a:t>A halt in inflation has helped boost household budgets</a:t>
            </a:r>
            <a:endParaRPr lang="en-GB" sz="1600" dirty="0">
              <a:latin typeface="Verdan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6240463"/>
            <a:ext cx="87217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82022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0" y="155886"/>
            <a:ext cx="9071810" cy="639762"/>
          </a:xfrm>
          <a:solidFill>
            <a:schemeClr val="bg1"/>
          </a:solidFill>
        </p:spPr>
        <p:txBody>
          <a:bodyPr/>
          <a:lstStyle/>
          <a:p>
            <a:r>
              <a:rPr lang="en-GB" sz="4000" dirty="0" smtClean="0">
                <a:hlinkClick r:id="rId3"/>
              </a:rPr>
              <a:t>www.visitengland.com/biz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824116"/>
            <a:ext cx="8948738" cy="601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9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Tourism Trends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Sharon Orrell</a:t>
            </a:r>
            <a:br>
              <a:rPr lang="en-GB" dirty="0" smtClean="0"/>
            </a:br>
            <a:r>
              <a:rPr lang="en-GB" dirty="0" smtClean="0"/>
              <a:t>February 2016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 flipH="1">
            <a:off x="3347866" y="7"/>
            <a:ext cx="5796136" cy="54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688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75" y="1036639"/>
            <a:ext cx="8374525" cy="57606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Meanwhile wages have grown faster than inflation for first time since 2007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" y="6232784"/>
            <a:ext cx="7977352" cy="62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000" b="1" dirty="0" smtClean="0">
                <a:solidFill>
                  <a:srgbClr val="000000"/>
                </a:solidFill>
                <a:cs typeface="Arial" pitchFamily="34" charset="0"/>
              </a:rPr>
              <a:t>Source: Oxford Economics 2015</a:t>
            </a:r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293168"/>
              </p:ext>
            </p:extLst>
          </p:nvPr>
        </p:nvGraphicFramePr>
        <p:xfrm>
          <a:off x="509590" y="1986469"/>
          <a:ext cx="8143875" cy="413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6219837" y="3752860"/>
            <a:ext cx="638175" cy="2479921"/>
          </a:xfrm>
          <a:prstGeom prst="rect">
            <a:avLst/>
          </a:prstGeom>
          <a:solidFill>
            <a:schemeClr val="accent2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7103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31454686"/>
              </p:ext>
            </p:extLst>
          </p:nvPr>
        </p:nvGraphicFramePr>
        <p:xfrm>
          <a:off x="233760" y="1583300"/>
          <a:ext cx="8795947" cy="471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val 5"/>
          <p:cNvSpPr/>
          <p:nvPr/>
        </p:nvSpPr>
        <p:spPr bwMode="ltGray">
          <a:xfrm>
            <a:off x="892203" y="1677590"/>
            <a:ext cx="724721" cy="699783"/>
          </a:xfrm>
          <a:prstGeom prst="ellipse">
            <a:avLst/>
          </a:prstGeom>
          <a:solidFill>
            <a:srgbClr val="7A228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02850" tIns="51424" rIns="102850" bIns="5142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 err="1" smtClea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7" name="Freeform 10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7587" y="1785068"/>
            <a:ext cx="337022" cy="471559"/>
          </a:xfrm>
          <a:custGeom>
            <a:avLst/>
            <a:gdLst>
              <a:gd name="T0" fmla="*/ 2147483647 w 2384"/>
              <a:gd name="T1" fmla="*/ 2147483647 h 3456"/>
              <a:gd name="T2" fmla="*/ 2147483647 w 2384"/>
              <a:gd name="T3" fmla="*/ 2147483647 h 3456"/>
              <a:gd name="T4" fmla="*/ 2147483647 w 2384"/>
              <a:gd name="T5" fmla="*/ 2147483647 h 3456"/>
              <a:gd name="T6" fmla="*/ 2147483647 w 2384"/>
              <a:gd name="T7" fmla="*/ 2147483647 h 3456"/>
              <a:gd name="T8" fmla="*/ 2147483647 w 2384"/>
              <a:gd name="T9" fmla="*/ 2147483647 h 3456"/>
              <a:gd name="T10" fmla="*/ 2147483647 w 2384"/>
              <a:gd name="T11" fmla="*/ 2147483647 h 3456"/>
              <a:gd name="T12" fmla="*/ 2147483647 w 2384"/>
              <a:gd name="T13" fmla="*/ 2147483647 h 3456"/>
              <a:gd name="T14" fmla="*/ 2147483647 w 2384"/>
              <a:gd name="T15" fmla="*/ 2147483647 h 3456"/>
              <a:gd name="T16" fmla="*/ 2147483647 w 2384"/>
              <a:gd name="T17" fmla="*/ 2147483647 h 3456"/>
              <a:gd name="T18" fmla="*/ 2147483647 w 2384"/>
              <a:gd name="T19" fmla="*/ 2147483647 h 3456"/>
              <a:gd name="T20" fmla="*/ 2147483647 w 2384"/>
              <a:gd name="T21" fmla="*/ 2147483647 h 3456"/>
              <a:gd name="T22" fmla="*/ 2147483647 w 2384"/>
              <a:gd name="T23" fmla="*/ 2147483647 h 3456"/>
              <a:gd name="T24" fmla="*/ 2147483647 w 2384"/>
              <a:gd name="T25" fmla="*/ 2147483647 h 3456"/>
              <a:gd name="T26" fmla="*/ 2147483647 w 2384"/>
              <a:gd name="T27" fmla="*/ 2147483647 h 3456"/>
              <a:gd name="T28" fmla="*/ 2147483647 w 2384"/>
              <a:gd name="T29" fmla="*/ 2147483647 h 3456"/>
              <a:gd name="T30" fmla="*/ 2147483647 w 2384"/>
              <a:gd name="T31" fmla="*/ 2147483647 h 3456"/>
              <a:gd name="T32" fmla="*/ 2147483647 w 2384"/>
              <a:gd name="T33" fmla="*/ 2147483647 h 3456"/>
              <a:gd name="T34" fmla="*/ 2147483647 w 2384"/>
              <a:gd name="T35" fmla="*/ 2147483647 h 3456"/>
              <a:gd name="T36" fmla="*/ 2147483647 w 2384"/>
              <a:gd name="T37" fmla="*/ 2147483647 h 3456"/>
              <a:gd name="T38" fmla="*/ 2147483647 w 2384"/>
              <a:gd name="T39" fmla="*/ 2147483647 h 3456"/>
              <a:gd name="T40" fmla="*/ 2147483647 w 2384"/>
              <a:gd name="T41" fmla="*/ 2147483647 h 3456"/>
              <a:gd name="T42" fmla="*/ 2147483647 w 2384"/>
              <a:gd name="T43" fmla="*/ 2147483647 h 3456"/>
              <a:gd name="T44" fmla="*/ 2147483647 w 2384"/>
              <a:gd name="T45" fmla="*/ 2147483647 h 3456"/>
              <a:gd name="T46" fmla="*/ 2147483647 w 2384"/>
              <a:gd name="T47" fmla="*/ 2147483647 h 3456"/>
              <a:gd name="T48" fmla="*/ 2147483647 w 2384"/>
              <a:gd name="T49" fmla="*/ 2147483647 h 3456"/>
              <a:gd name="T50" fmla="*/ 2147483647 w 2384"/>
              <a:gd name="T51" fmla="*/ 2147483647 h 3456"/>
              <a:gd name="T52" fmla="*/ 2147483647 w 2384"/>
              <a:gd name="T53" fmla="*/ 2147483647 h 3456"/>
              <a:gd name="T54" fmla="*/ 2147483647 w 2384"/>
              <a:gd name="T55" fmla="*/ 2147483647 h 3456"/>
              <a:gd name="T56" fmla="*/ 2147483647 w 2384"/>
              <a:gd name="T57" fmla="*/ 2147483647 h 3456"/>
              <a:gd name="T58" fmla="*/ 2147483647 w 2384"/>
              <a:gd name="T59" fmla="*/ 2147483647 h 3456"/>
              <a:gd name="T60" fmla="*/ 2147483647 w 2384"/>
              <a:gd name="T61" fmla="*/ 2147483647 h 3456"/>
              <a:gd name="T62" fmla="*/ 2147483647 w 2384"/>
              <a:gd name="T63" fmla="*/ 2147483647 h 3456"/>
              <a:gd name="T64" fmla="*/ 2147483647 w 2384"/>
              <a:gd name="T65" fmla="*/ 2147483647 h 3456"/>
              <a:gd name="T66" fmla="*/ 2147483647 w 2384"/>
              <a:gd name="T67" fmla="*/ 2147483647 h 3456"/>
              <a:gd name="T68" fmla="*/ 2147483647 w 2384"/>
              <a:gd name="T69" fmla="*/ 2147483647 h 3456"/>
              <a:gd name="T70" fmla="*/ 2147483647 w 2384"/>
              <a:gd name="T71" fmla="*/ 2147483647 h 3456"/>
              <a:gd name="T72" fmla="*/ 2147483647 w 2384"/>
              <a:gd name="T73" fmla="*/ 2147483647 h 3456"/>
              <a:gd name="T74" fmla="*/ 2147483647 w 2384"/>
              <a:gd name="T75" fmla="*/ 2147483647 h 3456"/>
              <a:gd name="T76" fmla="*/ 2147483647 w 2384"/>
              <a:gd name="T77" fmla="*/ 2147483647 h 3456"/>
              <a:gd name="T78" fmla="*/ 2147483647 w 2384"/>
              <a:gd name="T79" fmla="*/ 2147483647 h 3456"/>
              <a:gd name="T80" fmla="*/ 2147483647 w 2384"/>
              <a:gd name="T81" fmla="*/ 2147483647 h 3456"/>
              <a:gd name="T82" fmla="*/ 2147483647 w 2384"/>
              <a:gd name="T83" fmla="*/ 2147483647 h 3456"/>
              <a:gd name="T84" fmla="*/ 2147483647 w 2384"/>
              <a:gd name="T85" fmla="*/ 2147483647 h 3456"/>
              <a:gd name="T86" fmla="*/ 2147483647 w 2384"/>
              <a:gd name="T87" fmla="*/ 2147483647 h 3456"/>
              <a:gd name="T88" fmla="*/ 2147483647 w 2384"/>
              <a:gd name="T89" fmla="*/ 2147483647 h 3456"/>
              <a:gd name="T90" fmla="*/ 2147483647 w 2384"/>
              <a:gd name="T91" fmla="*/ 2147483647 h 3456"/>
              <a:gd name="T92" fmla="*/ 2147483647 w 2384"/>
              <a:gd name="T93" fmla="*/ 2147483647 h 3456"/>
              <a:gd name="T94" fmla="*/ 0 w 2384"/>
              <a:gd name="T95" fmla="*/ 2147483647 h 3456"/>
              <a:gd name="T96" fmla="*/ 2147483647 w 2384"/>
              <a:gd name="T97" fmla="*/ 2147483647 h 3456"/>
              <a:gd name="T98" fmla="*/ 2147483647 w 2384"/>
              <a:gd name="T99" fmla="*/ 2147483647 h 3456"/>
              <a:gd name="T100" fmla="*/ 2147483647 w 2384"/>
              <a:gd name="T101" fmla="*/ 2147483647 h 3456"/>
              <a:gd name="T102" fmla="*/ 2147483647 w 2384"/>
              <a:gd name="T103" fmla="*/ 2147483647 h 3456"/>
              <a:gd name="T104" fmla="*/ 2147483647 w 2384"/>
              <a:gd name="T105" fmla="*/ 2147483647 h 3456"/>
              <a:gd name="T106" fmla="*/ 2147483647 w 2384"/>
              <a:gd name="T107" fmla="*/ 2147483647 h 3456"/>
              <a:gd name="T108" fmla="*/ 2147483647 w 2384"/>
              <a:gd name="T109" fmla="*/ 2147483647 h 3456"/>
              <a:gd name="T110" fmla="*/ 2147483647 w 2384"/>
              <a:gd name="T111" fmla="*/ 2147483647 h 3456"/>
              <a:gd name="T112" fmla="*/ 2147483647 w 2384"/>
              <a:gd name="T113" fmla="*/ 2147483647 h 3456"/>
              <a:gd name="T114" fmla="*/ 2147483647 w 2384"/>
              <a:gd name="T115" fmla="*/ 2147483647 h 34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84"/>
              <a:gd name="T175" fmla="*/ 0 h 3456"/>
              <a:gd name="T176" fmla="*/ 2384 w 2384"/>
              <a:gd name="T177" fmla="*/ 3456 h 345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84" h="3456">
                <a:moveTo>
                  <a:pt x="1257" y="0"/>
                </a:moveTo>
                <a:lnTo>
                  <a:pt x="1340" y="2"/>
                </a:lnTo>
                <a:lnTo>
                  <a:pt x="1420" y="7"/>
                </a:lnTo>
                <a:lnTo>
                  <a:pt x="1498" y="18"/>
                </a:lnTo>
                <a:lnTo>
                  <a:pt x="1571" y="31"/>
                </a:lnTo>
                <a:lnTo>
                  <a:pt x="1640" y="48"/>
                </a:lnTo>
                <a:lnTo>
                  <a:pt x="1707" y="70"/>
                </a:lnTo>
                <a:lnTo>
                  <a:pt x="1770" y="95"/>
                </a:lnTo>
                <a:lnTo>
                  <a:pt x="1830" y="125"/>
                </a:lnTo>
                <a:lnTo>
                  <a:pt x="1885" y="158"/>
                </a:lnTo>
                <a:lnTo>
                  <a:pt x="1938" y="195"/>
                </a:lnTo>
                <a:lnTo>
                  <a:pt x="1987" y="236"/>
                </a:lnTo>
                <a:lnTo>
                  <a:pt x="2033" y="281"/>
                </a:lnTo>
                <a:lnTo>
                  <a:pt x="2078" y="333"/>
                </a:lnTo>
                <a:lnTo>
                  <a:pt x="2120" y="391"/>
                </a:lnTo>
                <a:lnTo>
                  <a:pt x="2158" y="450"/>
                </a:lnTo>
                <a:lnTo>
                  <a:pt x="2190" y="515"/>
                </a:lnTo>
                <a:lnTo>
                  <a:pt x="2220" y="583"/>
                </a:lnTo>
                <a:lnTo>
                  <a:pt x="2244" y="656"/>
                </a:lnTo>
                <a:lnTo>
                  <a:pt x="2265" y="732"/>
                </a:lnTo>
                <a:lnTo>
                  <a:pt x="2281" y="812"/>
                </a:lnTo>
                <a:lnTo>
                  <a:pt x="2292" y="895"/>
                </a:lnTo>
                <a:lnTo>
                  <a:pt x="2300" y="982"/>
                </a:lnTo>
                <a:lnTo>
                  <a:pt x="2304" y="1073"/>
                </a:lnTo>
                <a:lnTo>
                  <a:pt x="1878" y="1073"/>
                </a:lnTo>
                <a:lnTo>
                  <a:pt x="1876" y="999"/>
                </a:lnTo>
                <a:lnTo>
                  <a:pt x="1870" y="928"/>
                </a:lnTo>
                <a:lnTo>
                  <a:pt x="1859" y="861"/>
                </a:lnTo>
                <a:lnTo>
                  <a:pt x="1846" y="798"/>
                </a:lnTo>
                <a:lnTo>
                  <a:pt x="1828" y="739"/>
                </a:lnTo>
                <a:lnTo>
                  <a:pt x="1806" y="685"/>
                </a:lnTo>
                <a:lnTo>
                  <a:pt x="1780" y="635"/>
                </a:lnTo>
                <a:lnTo>
                  <a:pt x="1749" y="589"/>
                </a:lnTo>
                <a:lnTo>
                  <a:pt x="1716" y="546"/>
                </a:lnTo>
                <a:lnTo>
                  <a:pt x="1681" y="512"/>
                </a:lnTo>
                <a:lnTo>
                  <a:pt x="1643" y="481"/>
                </a:lnTo>
                <a:lnTo>
                  <a:pt x="1602" y="455"/>
                </a:lnTo>
                <a:lnTo>
                  <a:pt x="1558" y="430"/>
                </a:lnTo>
                <a:lnTo>
                  <a:pt x="1511" y="411"/>
                </a:lnTo>
                <a:lnTo>
                  <a:pt x="1460" y="395"/>
                </a:lnTo>
                <a:lnTo>
                  <a:pt x="1405" y="382"/>
                </a:lnTo>
                <a:lnTo>
                  <a:pt x="1348" y="373"/>
                </a:lnTo>
                <a:lnTo>
                  <a:pt x="1286" y="368"/>
                </a:lnTo>
                <a:lnTo>
                  <a:pt x="1222" y="365"/>
                </a:lnTo>
                <a:lnTo>
                  <a:pt x="1152" y="368"/>
                </a:lnTo>
                <a:lnTo>
                  <a:pt x="1087" y="374"/>
                </a:lnTo>
                <a:lnTo>
                  <a:pt x="1025" y="384"/>
                </a:lnTo>
                <a:lnTo>
                  <a:pt x="966" y="399"/>
                </a:lnTo>
                <a:lnTo>
                  <a:pt x="912" y="418"/>
                </a:lnTo>
                <a:lnTo>
                  <a:pt x="861" y="441"/>
                </a:lnTo>
                <a:lnTo>
                  <a:pt x="815" y="468"/>
                </a:lnTo>
                <a:lnTo>
                  <a:pt x="772" y="500"/>
                </a:lnTo>
                <a:lnTo>
                  <a:pt x="734" y="534"/>
                </a:lnTo>
                <a:lnTo>
                  <a:pt x="695" y="578"/>
                </a:lnTo>
                <a:lnTo>
                  <a:pt x="661" y="623"/>
                </a:lnTo>
                <a:lnTo>
                  <a:pt x="633" y="671"/>
                </a:lnTo>
                <a:lnTo>
                  <a:pt x="610" y="722"/>
                </a:lnTo>
                <a:lnTo>
                  <a:pt x="591" y="774"/>
                </a:lnTo>
                <a:lnTo>
                  <a:pt x="579" y="829"/>
                </a:lnTo>
                <a:lnTo>
                  <a:pt x="571" y="886"/>
                </a:lnTo>
                <a:lnTo>
                  <a:pt x="568" y="946"/>
                </a:lnTo>
                <a:lnTo>
                  <a:pt x="571" y="1005"/>
                </a:lnTo>
                <a:lnTo>
                  <a:pt x="582" y="1066"/>
                </a:lnTo>
                <a:lnTo>
                  <a:pt x="597" y="1128"/>
                </a:lnTo>
                <a:lnTo>
                  <a:pt x="620" y="1191"/>
                </a:lnTo>
                <a:lnTo>
                  <a:pt x="633" y="1221"/>
                </a:lnTo>
                <a:lnTo>
                  <a:pt x="649" y="1257"/>
                </a:lnTo>
                <a:lnTo>
                  <a:pt x="668" y="1298"/>
                </a:lnTo>
                <a:lnTo>
                  <a:pt x="689" y="1343"/>
                </a:lnTo>
                <a:lnTo>
                  <a:pt x="714" y="1393"/>
                </a:lnTo>
                <a:lnTo>
                  <a:pt x="741" y="1447"/>
                </a:lnTo>
                <a:lnTo>
                  <a:pt x="771" y="1507"/>
                </a:lnTo>
                <a:lnTo>
                  <a:pt x="804" y="1572"/>
                </a:lnTo>
                <a:lnTo>
                  <a:pt x="839" y="1642"/>
                </a:lnTo>
                <a:lnTo>
                  <a:pt x="1595" y="1642"/>
                </a:lnTo>
                <a:lnTo>
                  <a:pt x="1595" y="1881"/>
                </a:lnTo>
                <a:lnTo>
                  <a:pt x="943" y="1881"/>
                </a:lnTo>
                <a:lnTo>
                  <a:pt x="954" y="1931"/>
                </a:lnTo>
                <a:lnTo>
                  <a:pt x="963" y="1975"/>
                </a:lnTo>
                <a:lnTo>
                  <a:pt x="970" y="2014"/>
                </a:lnTo>
                <a:lnTo>
                  <a:pt x="977" y="2046"/>
                </a:lnTo>
                <a:lnTo>
                  <a:pt x="984" y="2107"/>
                </a:lnTo>
                <a:lnTo>
                  <a:pt x="987" y="2171"/>
                </a:lnTo>
                <a:lnTo>
                  <a:pt x="983" y="2247"/>
                </a:lnTo>
                <a:lnTo>
                  <a:pt x="972" y="2323"/>
                </a:lnTo>
                <a:lnTo>
                  <a:pt x="953" y="2399"/>
                </a:lnTo>
                <a:lnTo>
                  <a:pt x="925" y="2475"/>
                </a:lnTo>
                <a:lnTo>
                  <a:pt x="891" y="2550"/>
                </a:lnTo>
                <a:lnTo>
                  <a:pt x="849" y="2624"/>
                </a:lnTo>
                <a:lnTo>
                  <a:pt x="807" y="2688"/>
                </a:lnTo>
                <a:lnTo>
                  <a:pt x="758" y="2752"/>
                </a:lnTo>
                <a:lnTo>
                  <a:pt x="702" y="2816"/>
                </a:lnTo>
                <a:lnTo>
                  <a:pt x="640" y="2880"/>
                </a:lnTo>
                <a:lnTo>
                  <a:pt x="572" y="2943"/>
                </a:lnTo>
                <a:lnTo>
                  <a:pt x="498" y="3007"/>
                </a:lnTo>
                <a:lnTo>
                  <a:pt x="416" y="3070"/>
                </a:lnTo>
                <a:lnTo>
                  <a:pt x="496" y="3032"/>
                </a:lnTo>
                <a:lnTo>
                  <a:pt x="574" y="2997"/>
                </a:lnTo>
                <a:lnTo>
                  <a:pt x="652" y="2968"/>
                </a:lnTo>
                <a:lnTo>
                  <a:pt x="729" y="2942"/>
                </a:lnTo>
                <a:lnTo>
                  <a:pt x="806" y="2922"/>
                </a:lnTo>
                <a:lnTo>
                  <a:pt x="881" y="2906"/>
                </a:lnTo>
                <a:lnTo>
                  <a:pt x="957" y="2898"/>
                </a:lnTo>
                <a:lnTo>
                  <a:pt x="1031" y="2895"/>
                </a:lnTo>
                <a:lnTo>
                  <a:pt x="1081" y="2897"/>
                </a:lnTo>
                <a:lnTo>
                  <a:pt x="1134" y="2902"/>
                </a:lnTo>
                <a:lnTo>
                  <a:pt x="1193" y="2910"/>
                </a:lnTo>
                <a:lnTo>
                  <a:pt x="1256" y="2922"/>
                </a:lnTo>
                <a:lnTo>
                  <a:pt x="1322" y="2937"/>
                </a:lnTo>
                <a:lnTo>
                  <a:pt x="1394" y="2955"/>
                </a:lnTo>
                <a:lnTo>
                  <a:pt x="1469" y="2976"/>
                </a:lnTo>
                <a:lnTo>
                  <a:pt x="1527" y="2994"/>
                </a:lnTo>
                <a:lnTo>
                  <a:pt x="1582" y="3009"/>
                </a:lnTo>
                <a:lnTo>
                  <a:pt x="1630" y="3021"/>
                </a:lnTo>
                <a:lnTo>
                  <a:pt x="1675" y="3033"/>
                </a:lnTo>
                <a:lnTo>
                  <a:pt x="1715" y="3042"/>
                </a:lnTo>
                <a:lnTo>
                  <a:pt x="1749" y="3050"/>
                </a:lnTo>
                <a:lnTo>
                  <a:pt x="1780" y="3054"/>
                </a:lnTo>
                <a:lnTo>
                  <a:pt x="1806" y="3057"/>
                </a:lnTo>
                <a:lnTo>
                  <a:pt x="1827" y="3058"/>
                </a:lnTo>
                <a:lnTo>
                  <a:pt x="1880" y="3056"/>
                </a:lnTo>
                <a:lnTo>
                  <a:pt x="1931" y="3048"/>
                </a:lnTo>
                <a:lnTo>
                  <a:pt x="1979" y="3035"/>
                </a:lnTo>
                <a:lnTo>
                  <a:pt x="2025" y="3017"/>
                </a:lnTo>
                <a:lnTo>
                  <a:pt x="2045" y="3007"/>
                </a:lnTo>
                <a:lnTo>
                  <a:pt x="2068" y="2994"/>
                </a:lnTo>
                <a:lnTo>
                  <a:pt x="2095" y="2977"/>
                </a:lnTo>
                <a:lnTo>
                  <a:pt x="2124" y="2959"/>
                </a:lnTo>
                <a:lnTo>
                  <a:pt x="2157" y="2937"/>
                </a:lnTo>
                <a:lnTo>
                  <a:pt x="2193" y="2911"/>
                </a:lnTo>
                <a:lnTo>
                  <a:pt x="2384" y="3221"/>
                </a:lnTo>
                <a:lnTo>
                  <a:pt x="2333" y="3261"/>
                </a:lnTo>
                <a:lnTo>
                  <a:pt x="2285" y="3296"/>
                </a:lnTo>
                <a:lnTo>
                  <a:pt x="2240" y="3326"/>
                </a:lnTo>
                <a:lnTo>
                  <a:pt x="2196" y="3353"/>
                </a:lnTo>
                <a:lnTo>
                  <a:pt x="2154" y="3375"/>
                </a:lnTo>
                <a:lnTo>
                  <a:pt x="2086" y="3405"/>
                </a:lnTo>
                <a:lnTo>
                  <a:pt x="2016" y="3427"/>
                </a:lnTo>
                <a:lnTo>
                  <a:pt x="1945" y="3443"/>
                </a:lnTo>
                <a:lnTo>
                  <a:pt x="1872" y="3453"/>
                </a:lnTo>
                <a:lnTo>
                  <a:pt x="1797" y="3456"/>
                </a:lnTo>
                <a:lnTo>
                  <a:pt x="1764" y="3455"/>
                </a:lnTo>
                <a:lnTo>
                  <a:pt x="1726" y="3451"/>
                </a:lnTo>
                <a:lnTo>
                  <a:pt x="1684" y="3444"/>
                </a:lnTo>
                <a:lnTo>
                  <a:pt x="1637" y="3435"/>
                </a:lnTo>
                <a:lnTo>
                  <a:pt x="1586" y="3424"/>
                </a:lnTo>
                <a:lnTo>
                  <a:pt x="1530" y="3409"/>
                </a:lnTo>
                <a:lnTo>
                  <a:pt x="1469" y="3392"/>
                </a:lnTo>
                <a:lnTo>
                  <a:pt x="1403" y="3372"/>
                </a:lnTo>
                <a:lnTo>
                  <a:pt x="1333" y="3350"/>
                </a:lnTo>
                <a:lnTo>
                  <a:pt x="1255" y="3325"/>
                </a:lnTo>
                <a:lnTo>
                  <a:pt x="1179" y="3304"/>
                </a:lnTo>
                <a:lnTo>
                  <a:pt x="1109" y="3285"/>
                </a:lnTo>
                <a:lnTo>
                  <a:pt x="1042" y="3271"/>
                </a:lnTo>
                <a:lnTo>
                  <a:pt x="980" y="3259"/>
                </a:lnTo>
                <a:lnTo>
                  <a:pt x="922" y="3251"/>
                </a:lnTo>
                <a:lnTo>
                  <a:pt x="869" y="3247"/>
                </a:lnTo>
                <a:lnTo>
                  <a:pt x="820" y="3244"/>
                </a:lnTo>
                <a:lnTo>
                  <a:pt x="750" y="3247"/>
                </a:lnTo>
                <a:lnTo>
                  <a:pt x="682" y="3254"/>
                </a:lnTo>
                <a:lnTo>
                  <a:pt x="616" y="3265"/>
                </a:lnTo>
                <a:lnTo>
                  <a:pt x="551" y="3282"/>
                </a:lnTo>
                <a:lnTo>
                  <a:pt x="488" y="3304"/>
                </a:lnTo>
                <a:lnTo>
                  <a:pt x="449" y="3321"/>
                </a:lnTo>
                <a:lnTo>
                  <a:pt x="406" y="3342"/>
                </a:lnTo>
                <a:lnTo>
                  <a:pt x="358" y="3367"/>
                </a:lnTo>
                <a:lnTo>
                  <a:pt x="307" y="3395"/>
                </a:lnTo>
                <a:lnTo>
                  <a:pt x="250" y="3429"/>
                </a:lnTo>
                <a:lnTo>
                  <a:pt x="23" y="3102"/>
                </a:lnTo>
                <a:lnTo>
                  <a:pt x="107" y="3040"/>
                </a:lnTo>
                <a:lnTo>
                  <a:pt x="186" y="2976"/>
                </a:lnTo>
                <a:lnTo>
                  <a:pt x="258" y="2910"/>
                </a:lnTo>
                <a:lnTo>
                  <a:pt x="325" y="2842"/>
                </a:lnTo>
                <a:lnTo>
                  <a:pt x="386" y="2773"/>
                </a:lnTo>
                <a:lnTo>
                  <a:pt x="442" y="2701"/>
                </a:lnTo>
                <a:lnTo>
                  <a:pt x="484" y="2637"/>
                </a:lnTo>
                <a:lnTo>
                  <a:pt x="520" y="2572"/>
                </a:lnTo>
                <a:lnTo>
                  <a:pt x="549" y="2505"/>
                </a:lnTo>
                <a:lnTo>
                  <a:pt x="571" y="2437"/>
                </a:lnTo>
                <a:lnTo>
                  <a:pt x="588" y="2368"/>
                </a:lnTo>
                <a:lnTo>
                  <a:pt x="597" y="2297"/>
                </a:lnTo>
                <a:lnTo>
                  <a:pt x="601" y="2223"/>
                </a:lnTo>
                <a:lnTo>
                  <a:pt x="598" y="2186"/>
                </a:lnTo>
                <a:lnTo>
                  <a:pt x="593" y="2144"/>
                </a:lnTo>
                <a:lnTo>
                  <a:pt x="584" y="2099"/>
                </a:lnTo>
                <a:lnTo>
                  <a:pt x="570" y="2051"/>
                </a:lnTo>
                <a:lnTo>
                  <a:pt x="562" y="2024"/>
                </a:lnTo>
                <a:lnTo>
                  <a:pt x="552" y="1994"/>
                </a:lnTo>
                <a:lnTo>
                  <a:pt x="540" y="1960"/>
                </a:lnTo>
                <a:lnTo>
                  <a:pt x="525" y="1923"/>
                </a:lnTo>
                <a:lnTo>
                  <a:pt x="508" y="1881"/>
                </a:lnTo>
                <a:lnTo>
                  <a:pt x="0" y="1881"/>
                </a:lnTo>
                <a:lnTo>
                  <a:pt x="0" y="1642"/>
                </a:lnTo>
                <a:lnTo>
                  <a:pt x="359" y="1642"/>
                </a:lnTo>
                <a:lnTo>
                  <a:pt x="356" y="1637"/>
                </a:lnTo>
                <a:lnTo>
                  <a:pt x="350" y="1626"/>
                </a:lnTo>
                <a:lnTo>
                  <a:pt x="342" y="1612"/>
                </a:lnTo>
                <a:lnTo>
                  <a:pt x="331" y="1591"/>
                </a:lnTo>
                <a:lnTo>
                  <a:pt x="318" y="1566"/>
                </a:lnTo>
                <a:lnTo>
                  <a:pt x="302" y="1534"/>
                </a:lnTo>
                <a:lnTo>
                  <a:pt x="284" y="1499"/>
                </a:lnTo>
                <a:lnTo>
                  <a:pt x="260" y="1448"/>
                </a:lnTo>
                <a:lnTo>
                  <a:pt x="239" y="1404"/>
                </a:lnTo>
                <a:lnTo>
                  <a:pt x="220" y="1364"/>
                </a:lnTo>
                <a:lnTo>
                  <a:pt x="204" y="1328"/>
                </a:lnTo>
                <a:lnTo>
                  <a:pt x="192" y="1298"/>
                </a:lnTo>
                <a:lnTo>
                  <a:pt x="182" y="1271"/>
                </a:lnTo>
                <a:lnTo>
                  <a:pt x="168" y="1224"/>
                </a:lnTo>
                <a:lnTo>
                  <a:pt x="154" y="1173"/>
                </a:lnTo>
                <a:lnTo>
                  <a:pt x="143" y="1116"/>
                </a:lnTo>
                <a:lnTo>
                  <a:pt x="134" y="1056"/>
                </a:lnTo>
                <a:lnTo>
                  <a:pt x="129" y="993"/>
                </a:lnTo>
                <a:lnTo>
                  <a:pt x="127" y="927"/>
                </a:lnTo>
                <a:lnTo>
                  <a:pt x="130" y="856"/>
                </a:lnTo>
                <a:lnTo>
                  <a:pt x="138" y="787"/>
                </a:lnTo>
                <a:lnTo>
                  <a:pt x="153" y="718"/>
                </a:lnTo>
                <a:lnTo>
                  <a:pt x="173" y="651"/>
                </a:lnTo>
                <a:lnTo>
                  <a:pt x="200" y="586"/>
                </a:lnTo>
                <a:lnTo>
                  <a:pt x="232" y="524"/>
                </a:lnTo>
                <a:lnTo>
                  <a:pt x="269" y="461"/>
                </a:lnTo>
                <a:lnTo>
                  <a:pt x="313" y="401"/>
                </a:lnTo>
                <a:lnTo>
                  <a:pt x="364" y="341"/>
                </a:lnTo>
                <a:lnTo>
                  <a:pt x="419" y="284"/>
                </a:lnTo>
                <a:lnTo>
                  <a:pt x="470" y="239"/>
                </a:lnTo>
                <a:lnTo>
                  <a:pt x="523" y="197"/>
                </a:lnTo>
                <a:lnTo>
                  <a:pt x="581" y="160"/>
                </a:lnTo>
                <a:lnTo>
                  <a:pt x="641" y="127"/>
                </a:lnTo>
                <a:lnTo>
                  <a:pt x="706" y="96"/>
                </a:lnTo>
                <a:lnTo>
                  <a:pt x="775" y="71"/>
                </a:lnTo>
                <a:lnTo>
                  <a:pt x="846" y="49"/>
                </a:lnTo>
                <a:lnTo>
                  <a:pt x="921" y="31"/>
                </a:lnTo>
                <a:lnTo>
                  <a:pt x="1000" y="18"/>
                </a:lnTo>
                <a:lnTo>
                  <a:pt x="1082" y="8"/>
                </a:lnTo>
                <a:lnTo>
                  <a:pt x="1168" y="2"/>
                </a:lnTo>
                <a:lnTo>
                  <a:pt x="1257" y="0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wrap="none" lIns="102850" tIns="51424" rIns="102850" bIns="5142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kern="0" smtClean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8281" y="6078445"/>
            <a:ext cx="4764562" cy="43920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srgbClr val="333333"/>
                </a:solidFill>
                <a:latin typeface="Verdana"/>
                <a:cs typeface="Arial" charset="0"/>
              </a:rPr>
              <a:t>Source: </a:t>
            </a:r>
            <a:r>
              <a:rPr lang="en-GB" sz="900" dirty="0" err="1">
                <a:solidFill>
                  <a:srgbClr val="333333"/>
                </a:solidFill>
                <a:latin typeface="Verdana"/>
                <a:cs typeface="Arial" charset="0"/>
              </a:rPr>
              <a:t>Oanda</a:t>
            </a:r>
            <a:endParaRPr lang="en-GB" sz="900" dirty="0">
              <a:solidFill>
                <a:srgbClr val="333333"/>
              </a:solidFill>
              <a:latin typeface="Verdana"/>
              <a:cs typeface="Arial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75896" y="883207"/>
            <a:ext cx="9017743" cy="1137649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Exchange </a:t>
            </a:r>
            <a:r>
              <a:rPr lang="en-GB" dirty="0" smtClean="0">
                <a:solidFill>
                  <a:schemeClr val="tx1"/>
                </a:solidFill>
              </a:rPr>
              <a:t>rate continues </a:t>
            </a:r>
            <a:r>
              <a:rPr lang="en-GB" dirty="0">
                <a:solidFill>
                  <a:schemeClr val="tx1"/>
                </a:solidFill>
              </a:rPr>
              <a:t>to make European  </a:t>
            </a:r>
            <a:r>
              <a:rPr lang="en-GB" dirty="0" smtClean="0">
                <a:solidFill>
                  <a:schemeClr val="tx1"/>
                </a:solidFill>
              </a:rPr>
              <a:t>holidays </a:t>
            </a:r>
            <a:r>
              <a:rPr lang="en-GB" dirty="0">
                <a:solidFill>
                  <a:schemeClr val="tx1"/>
                </a:solidFill>
              </a:rPr>
              <a:t>more affordable for UK </a:t>
            </a:r>
            <a:r>
              <a:rPr lang="en-GB" dirty="0" smtClean="0">
                <a:solidFill>
                  <a:schemeClr val="tx1"/>
                </a:solidFill>
              </a:rPr>
              <a:t>residents – and the UK less affordable for Eurozone residents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endParaRPr lang="en-GB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421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785333"/>
              </p:ext>
            </p:extLst>
          </p:nvPr>
        </p:nvGraphicFramePr>
        <p:xfrm>
          <a:off x="315310" y="1597709"/>
          <a:ext cx="8513380" cy="475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297428" y="964517"/>
            <a:ext cx="8846577" cy="498763"/>
          </a:xfrm>
          <a:prstGeom prst="rect">
            <a:avLst/>
          </a:prstGeom>
        </p:spPr>
        <p:txBody>
          <a:bodyPr l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 kern="0" dirty="0" smtClean="0">
                <a:solidFill>
                  <a:srgbClr val="000000"/>
                </a:solidFill>
              </a:rPr>
              <a:t>Feelings about the downturn – the profile of a recession</a:t>
            </a: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6469199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00000"/>
                </a:solidFill>
              </a:rPr>
              <a:t>Source: VisitEngland Staycation Research</a:t>
            </a: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8457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780126"/>
              </p:ext>
            </p:extLst>
          </p:nvPr>
        </p:nvGraphicFramePr>
        <p:xfrm>
          <a:off x="371475" y="1866900"/>
          <a:ext cx="8515350" cy="447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695326" y="4000500"/>
            <a:ext cx="79152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itle 1"/>
          <p:cNvSpPr txBox="1">
            <a:spLocks/>
          </p:cNvSpPr>
          <p:nvPr/>
        </p:nvSpPr>
        <p:spPr>
          <a:xfrm>
            <a:off x="204259" y="1098961"/>
            <a:ext cx="8846577" cy="498763"/>
          </a:xfrm>
          <a:prstGeom prst="rect">
            <a:avLst/>
          </a:prstGeom>
        </p:spPr>
        <p:txBody>
          <a:bodyPr l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EE35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 kern="0" dirty="0" smtClean="0">
                <a:solidFill>
                  <a:srgbClr val="000000"/>
                </a:solidFill>
              </a:rPr>
              <a:t>Businesses are becoming more confident as well</a:t>
            </a: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469199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00000"/>
                </a:solidFill>
              </a:rPr>
              <a:t>Source: VisitEngland Tourism Business Monitor</a:t>
            </a: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697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The Headlines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 flipH="1">
            <a:off x="3347866" y="7"/>
            <a:ext cx="5796136" cy="54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100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042133"/>
              </p:ext>
            </p:extLst>
          </p:nvPr>
        </p:nvGraphicFramePr>
        <p:xfrm>
          <a:off x="315476" y="1819275"/>
          <a:ext cx="7960979" cy="442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44764" y="167881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</a:rPr>
              <a:t>Trips</a:t>
            </a:r>
          </a:p>
          <a:p>
            <a:pPr algn="ctr"/>
            <a:r>
              <a:rPr lang="en-GB" sz="1400" dirty="0">
                <a:solidFill>
                  <a:srgbClr val="000000"/>
                </a:solidFill>
              </a:rPr>
              <a:t>(m)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3747" y="872840"/>
            <a:ext cx="8640960" cy="498763"/>
          </a:xfrm>
        </p:spPr>
        <p:txBody>
          <a:bodyPr/>
          <a:lstStyle/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2015 has seen differing domestic overnight trends by trip purpose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4333" y="1485165"/>
            <a:ext cx="8640960" cy="4987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388" y="6516712"/>
            <a:ext cx="3672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</a:rPr>
              <a:t>Source: GBTS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0478" y="2638387"/>
            <a:ext cx="1286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Holiday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4701" y="3442076"/>
            <a:ext cx="8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99"/>
                </a:solidFill>
              </a:rPr>
              <a:t>VFR</a:t>
            </a:r>
            <a:endParaRPr lang="en-GB" sz="2000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052" y="4869045"/>
            <a:ext cx="12865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6600"/>
                </a:solidFill>
              </a:rPr>
              <a:t>Business</a:t>
            </a:r>
            <a:endParaRPr lang="en-GB" sz="2000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02933" y="1734545"/>
            <a:ext cx="82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srgbClr val="000000"/>
                </a:solidFill>
              </a:rPr>
              <a:t>YTD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7909" y="2672388"/>
            <a:ext cx="81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srgbClr val="FF0000"/>
                </a:solidFill>
              </a:rPr>
              <a:t>+5%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7426" y="3457467"/>
            <a:ext cx="8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srgbClr val="003399"/>
                </a:solidFill>
              </a:rPr>
              <a:t>+10%</a:t>
            </a:r>
            <a:endParaRPr lang="en-GB" dirty="0">
              <a:solidFill>
                <a:srgbClr val="00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17905" y="4850501"/>
            <a:ext cx="71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srgbClr val="006600"/>
                </a:solidFill>
              </a:rPr>
              <a:t>0%</a:t>
            </a:r>
            <a:endParaRPr lang="en-GB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3.12504"/>
  <p:tag name="HEIGHT" val="48"/>
  <p:tag name="TOP" val="225.625"/>
  <p:tag name="LEFT" val="456.25"/>
</p:tagLst>
</file>

<file path=ppt/theme/theme1.xml><?xml version="1.0" encoding="utf-8"?>
<a:theme xmlns:a="http://schemas.openxmlformats.org/drawingml/2006/main" name="2_VisitEngland">
  <a:themeElements>
    <a:clrScheme name="VE Standar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3524"/>
      </a:accent1>
      <a:accent2>
        <a:srgbClr val="F26354"/>
      </a:accent2>
      <a:accent3>
        <a:srgbClr val="000000"/>
      </a:accent3>
      <a:accent4>
        <a:srgbClr val="404040"/>
      </a:accent4>
      <a:accent5>
        <a:srgbClr val="7F7F7F"/>
      </a:accent5>
      <a:accent6>
        <a:srgbClr val="BFBFBF"/>
      </a:accent6>
      <a:hlink>
        <a:srgbClr val="FF0000"/>
      </a:hlink>
      <a:folHlink>
        <a:srgbClr val="C000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VisitEngland_v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VisitEngland">
  <a:themeElements>
    <a:clrScheme name="VE Standar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3524"/>
      </a:accent1>
      <a:accent2>
        <a:srgbClr val="F26354"/>
      </a:accent2>
      <a:accent3>
        <a:srgbClr val="000000"/>
      </a:accent3>
      <a:accent4>
        <a:srgbClr val="404040"/>
      </a:accent4>
      <a:accent5>
        <a:srgbClr val="7F7F7F"/>
      </a:accent5>
      <a:accent6>
        <a:srgbClr val="BFBFBF"/>
      </a:accent6>
      <a:hlink>
        <a:srgbClr val="FF0000"/>
      </a:hlink>
      <a:folHlink>
        <a:srgbClr val="C000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VisitEngland">
  <a:themeElements>
    <a:clrScheme name="VE Standar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3524"/>
      </a:accent1>
      <a:accent2>
        <a:srgbClr val="F26354"/>
      </a:accent2>
      <a:accent3>
        <a:srgbClr val="000000"/>
      </a:accent3>
      <a:accent4>
        <a:srgbClr val="404040"/>
      </a:accent4>
      <a:accent5>
        <a:srgbClr val="7F7F7F"/>
      </a:accent5>
      <a:accent6>
        <a:srgbClr val="BFBFBF"/>
      </a:accent6>
      <a:hlink>
        <a:srgbClr val="FF0000"/>
      </a:hlink>
      <a:folHlink>
        <a:srgbClr val="C000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VisitEngland_v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VisitEngland_v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VisitEngland">
  <a:themeElements>
    <a:clrScheme name="VE Standar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3524"/>
      </a:accent1>
      <a:accent2>
        <a:srgbClr val="F26354"/>
      </a:accent2>
      <a:accent3>
        <a:srgbClr val="000000"/>
      </a:accent3>
      <a:accent4>
        <a:srgbClr val="404040"/>
      </a:accent4>
      <a:accent5>
        <a:srgbClr val="7F7F7F"/>
      </a:accent5>
      <a:accent6>
        <a:srgbClr val="BFBFBF"/>
      </a:accent6>
      <a:hlink>
        <a:srgbClr val="FF0000"/>
      </a:hlink>
      <a:folHlink>
        <a:srgbClr val="C000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isitEngland_v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Custom 48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C61678"/>
      </a:accent2>
      <a:accent3>
        <a:srgbClr val="C50017"/>
      </a:accent3>
      <a:accent4>
        <a:srgbClr val="00AEEF"/>
      </a:accent4>
      <a:accent5>
        <a:srgbClr val="93C950"/>
      </a:accent5>
      <a:accent6>
        <a:srgbClr val="00257A"/>
      </a:accent6>
      <a:hlink>
        <a:srgbClr val="C50017"/>
      </a:hlink>
      <a:folHlink>
        <a:srgbClr val="969696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VisitEngland">
  <a:themeElements>
    <a:clrScheme name="VE Standar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3524"/>
      </a:accent1>
      <a:accent2>
        <a:srgbClr val="F26354"/>
      </a:accent2>
      <a:accent3>
        <a:srgbClr val="000000"/>
      </a:accent3>
      <a:accent4>
        <a:srgbClr val="404040"/>
      </a:accent4>
      <a:accent5>
        <a:srgbClr val="7F7F7F"/>
      </a:accent5>
      <a:accent6>
        <a:srgbClr val="BFBFBF"/>
      </a:accent6>
      <a:hlink>
        <a:srgbClr val="FF0000"/>
      </a:hlink>
      <a:folHlink>
        <a:srgbClr val="C000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VisitEngland">
  <a:themeElements>
    <a:clrScheme name="VE Standar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3524"/>
      </a:accent1>
      <a:accent2>
        <a:srgbClr val="F26354"/>
      </a:accent2>
      <a:accent3>
        <a:srgbClr val="000000"/>
      </a:accent3>
      <a:accent4>
        <a:srgbClr val="404040"/>
      </a:accent4>
      <a:accent5>
        <a:srgbClr val="7F7F7F"/>
      </a:accent5>
      <a:accent6>
        <a:srgbClr val="BFBFBF"/>
      </a:accent6>
      <a:hlink>
        <a:srgbClr val="FF0000"/>
      </a:hlink>
      <a:folHlink>
        <a:srgbClr val="C000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VisitEngland_v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VisitEngland_v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VisitEngland_v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NS 2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NS 2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1020</Words>
  <Application>Microsoft Office PowerPoint</Application>
  <PresentationFormat>On-screen Show (4:3)</PresentationFormat>
  <Paragraphs>240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31</vt:i4>
      </vt:variant>
    </vt:vector>
  </HeadingPairs>
  <TitlesOfParts>
    <vt:vector size="52" baseType="lpstr">
      <vt:lpstr>ＭＳ Ｐゴシック</vt:lpstr>
      <vt:lpstr>Arial</vt:lpstr>
      <vt:lpstr>Calibri</vt:lpstr>
      <vt:lpstr>Century Gothic</vt:lpstr>
      <vt:lpstr>Verdana</vt:lpstr>
      <vt:lpstr>Wingdings</vt:lpstr>
      <vt:lpstr>2_VisitEngland</vt:lpstr>
      <vt:lpstr>2_VisitEngland_v3</vt:lpstr>
      <vt:lpstr>blank</vt:lpstr>
      <vt:lpstr>1_NO Grey Box Masters</vt:lpstr>
      <vt:lpstr>VisitEngland</vt:lpstr>
      <vt:lpstr>1_VisitEngland</vt:lpstr>
      <vt:lpstr>3_VisitEngland_v3</vt:lpstr>
      <vt:lpstr>VisitEngland_v3</vt:lpstr>
      <vt:lpstr>4_VisitEngland_v3</vt:lpstr>
      <vt:lpstr>1_VisitEngland_v3</vt:lpstr>
      <vt:lpstr>3_VisitEngland</vt:lpstr>
      <vt:lpstr>4_VisitEngland</vt:lpstr>
      <vt:lpstr>6_VisitEngland_v3</vt:lpstr>
      <vt:lpstr>7_VisitEngland_v3</vt:lpstr>
      <vt:lpstr>5_VisitEngland</vt:lpstr>
      <vt:lpstr>Tourism Trends  Sharon Orrell February 2016</vt:lpstr>
      <vt:lpstr>The Market Context</vt:lpstr>
      <vt:lpstr>PowerPoint Presentation</vt:lpstr>
      <vt:lpstr>Meanwhile wages have grown faster than inflation for first time since 2007</vt:lpstr>
      <vt:lpstr>Exchange rate continues to make European  holidays more affordable for UK residents – and the UK less affordable for Eurozone residents </vt:lpstr>
      <vt:lpstr>PowerPoint Presentation</vt:lpstr>
      <vt:lpstr>PowerPoint Presentation</vt:lpstr>
      <vt:lpstr>The Headlines</vt:lpstr>
      <vt:lpstr>2015 has seen differing domestic overnight trends by trip purpose</vt:lpstr>
      <vt:lpstr>How are Brits changing their holiday taking?</vt:lpstr>
      <vt:lpstr>How are Brits changing their holiday taking?</vt:lpstr>
      <vt:lpstr>What happened last time around?</vt:lpstr>
      <vt:lpstr>In total, 1.3 billion tourism day visits are taken in England each year  Volumes were down slightly in 2015 (-3% year to November) – but people spent more (+3%) and there was growth in some key sectors of the market</vt:lpstr>
      <vt:lpstr>PowerPoint Presentation</vt:lpstr>
      <vt:lpstr>Farm Attractions – A Success Story (1) 2013-14 Growth</vt:lpstr>
      <vt:lpstr>Farm Attractions – A Success Story (2) Indexed Growth since 1989 </vt:lpstr>
      <vt:lpstr>2013/14 Change in Marketing Expenditure Money well spent?</vt:lpstr>
      <vt:lpstr>Understanding Trends  The Changing Domestic Consumer</vt:lpstr>
      <vt:lpstr>PowerPoint Presentation</vt:lpstr>
      <vt:lpstr>PowerPoint Presentation</vt:lpstr>
      <vt:lpstr>…and the recession hasn’t just brought about a change in the amount people spent</vt:lpstr>
      <vt:lpstr>PowerPoint Presentation</vt:lpstr>
      <vt:lpstr>The population is becoming older</vt:lpstr>
      <vt:lpstr>...though the current baby boom will also have an impact</vt:lpstr>
      <vt:lpstr>...piling pressure on the squeezed middle</vt:lpstr>
      <vt:lpstr>And remember…families aren’t what they were</vt:lpstr>
      <vt:lpstr>PowerPoint Presentation</vt:lpstr>
      <vt:lpstr>Holiday trips are generally getting shorter </vt:lpstr>
      <vt:lpstr>Last minute bookings make it hard for businesses to plan ahead – but offer opportunities to capture spontaneous trip takers</vt:lpstr>
      <vt:lpstr>www.visitengland.com/biz  </vt:lpstr>
      <vt:lpstr>Tourism Trends  Sharon Orrell February 2016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 Mcphie</dc:creator>
  <cp:lastModifiedBy>David Leon</cp:lastModifiedBy>
  <cp:revision>270</cp:revision>
  <cp:lastPrinted>2016-01-22T10:58:09Z</cp:lastPrinted>
  <dcterms:created xsi:type="dcterms:W3CDTF">2014-12-30T10:37:47Z</dcterms:created>
  <dcterms:modified xsi:type="dcterms:W3CDTF">2016-02-02T11:35:39Z</dcterms:modified>
</cp:coreProperties>
</file>